
<file path=[Content_Types].xml><?xml version="1.0" encoding="utf-8"?>
<Types xmlns="http://schemas.openxmlformats.org/package/2006/content-types">
  <Default Extension="gif" ContentType="image/gif"/>
  <Default Extension="glb" ContentType="model/gltf.binary"/>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68" r:id="rId6"/>
    <p:sldId id="262" r:id="rId7"/>
    <p:sldId id="264" r:id="rId8"/>
    <p:sldId id="269" r:id="rId9"/>
    <p:sldId id="257" r:id="rId10"/>
    <p:sldId id="270" r:id="rId11"/>
    <p:sldId id="258" r:id="rId12"/>
    <p:sldId id="263" r:id="rId13"/>
    <p:sldId id="273" r:id="rId14"/>
    <p:sldId id="275" r:id="rId15"/>
    <p:sldId id="272" r:id="rId16"/>
    <p:sldId id="271" r:id="rId17"/>
  </p:sldIdLst>
  <p:sldSz cx="12192000"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86" y="168"/>
      </p:cViewPr>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CDA95B-9CB0-45E6-BF15-DCECD1586E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3D1AAC3-5FD2-4BCA-A032-9D0AD477D4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FC065A-7560-4A34-B13F-66C935FE214F}" type="datetimeFigureOut">
              <a:rPr lang="en-US" smtClean="0"/>
              <a:t>6/12/2022</a:t>
            </a:fld>
            <a:endParaRPr lang="en-US" dirty="0"/>
          </a:p>
        </p:txBody>
      </p:sp>
      <p:sp>
        <p:nvSpPr>
          <p:cNvPr id="4" name="Footer Placeholder 3">
            <a:extLst>
              <a:ext uri="{FF2B5EF4-FFF2-40B4-BE49-F238E27FC236}">
                <a16:creationId xmlns:a16="http://schemas.microsoft.com/office/drawing/2014/main" id="{F179C6B9-C23F-4C20-8273-3800468196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0F03235-B715-4620-A90E-8478CC3D9C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5FF060-D408-4A0C-A60B-108AF4CDFCE8}" type="slidenum">
              <a:rPr lang="en-US" smtClean="0"/>
              <a:t>‹#›</a:t>
            </a:fld>
            <a:endParaRPr lang="en-US" dirty="0"/>
          </a:p>
        </p:txBody>
      </p:sp>
    </p:spTree>
    <p:extLst>
      <p:ext uri="{BB962C8B-B14F-4D97-AF65-F5344CB8AC3E}">
        <p14:creationId xmlns:p14="http://schemas.microsoft.com/office/powerpoint/2010/main" val="2193575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7432-2AB1-43E6-A203-71430DE2112E}" type="datetimeFigureOut">
              <a:rPr lang="en-US" smtClean="0"/>
              <a:t>6/12/2022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5A5F3-E7C8-41AA-BEFD-88F8FA17335C}" type="slidenum">
              <a:rPr lang="en-US" smtClean="0"/>
              <a:t>‹#›</a:t>
            </a:fld>
            <a:endParaRPr lang="en-US" dirty="0"/>
          </a:p>
        </p:txBody>
      </p:sp>
    </p:spTree>
    <p:extLst>
      <p:ext uri="{BB962C8B-B14F-4D97-AF65-F5344CB8AC3E}">
        <p14:creationId xmlns:p14="http://schemas.microsoft.com/office/powerpoint/2010/main" val="915579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7C5E6F3-B619-46C8-AE1B-594461A19AD8}"/>
              </a:ext>
            </a:extLst>
          </p:cNvPr>
          <p:cNvGrpSpPr/>
          <p:nvPr userDrawn="1"/>
        </p:nvGrpSpPr>
        <p:grpSpPr>
          <a:xfrm rot="16200000" flipH="1">
            <a:off x="-2712790" y="2451892"/>
            <a:ext cx="6216650" cy="1935163"/>
            <a:chOff x="2982913" y="-574675"/>
            <a:chExt cx="6216650" cy="1935163"/>
          </a:xfrm>
        </p:grpSpPr>
        <p:sp>
          <p:nvSpPr>
            <p:cNvPr id="14" name="Полилиния: фигура 12">
              <a:extLst>
                <a:ext uri="{FF2B5EF4-FFF2-40B4-BE49-F238E27FC236}">
                  <a16:creationId xmlns:a16="http://schemas.microsoft.com/office/drawing/2014/main" id="{B5C77FF8-475F-4E4A-A011-7231E68F1E93}"/>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5" name="Полилиния: фигура 17">
              <a:extLst>
                <a:ext uri="{FF2B5EF4-FFF2-40B4-BE49-F238E27FC236}">
                  <a16:creationId xmlns:a16="http://schemas.microsoft.com/office/drawing/2014/main" id="{9FC3FC62-8BD9-4EAA-8A2F-2A17A960114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6" name="Полилиния: фигура 15">
              <a:extLst>
                <a:ext uri="{FF2B5EF4-FFF2-40B4-BE49-F238E27FC236}">
                  <a16:creationId xmlns:a16="http://schemas.microsoft.com/office/drawing/2014/main" id="{9E3EBD67-563D-4494-BE38-1DEB36803863}"/>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7" name="Полилиния: фигура 10">
              <a:extLst>
                <a:ext uri="{FF2B5EF4-FFF2-40B4-BE49-F238E27FC236}">
                  <a16:creationId xmlns:a16="http://schemas.microsoft.com/office/drawing/2014/main" id="{9BECCB38-14EC-4A7A-B7E4-DD3E7000A171}"/>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8" name="Полилиния: фигура 13">
              <a:extLst>
                <a:ext uri="{FF2B5EF4-FFF2-40B4-BE49-F238E27FC236}">
                  <a16:creationId xmlns:a16="http://schemas.microsoft.com/office/drawing/2014/main" id="{FA86295C-C0CB-4273-95C7-3369C09C7E7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Прямоугольник 50">
            <a:extLst>
              <a:ext uri="{FF2B5EF4-FFF2-40B4-BE49-F238E27FC236}">
                <a16:creationId xmlns:a16="http://schemas.microsoft.com/office/drawing/2014/main" id="{37341355-6548-4CD4-A48D-BB12405E01AB}"/>
              </a:ext>
            </a:extLst>
          </p:cNvPr>
          <p:cNvSpPr/>
          <p:nvPr userDrawn="1"/>
        </p:nvSpPr>
        <p:spPr>
          <a:xfrm>
            <a:off x="6163056" y="-9542"/>
            <a:ext cx="6028944" cy="686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 name="Title 1">
            <a:extLst>
              <a:ext uri="{FF2B5EF4-FFF2-40B4-BE49-F238E27FC236}">
                <a16:creationId xmlns:a16="http://schemas.microsoft.com/office/drawing/2014/main" id="{F958A5C9-3404-4900-9DD0-2F90F4758405}"/>
              </a:ext>
            </a:extLst>
          </p:cNvPr>
          <p:cNvSpPr>
            <a:spLocks noGrp="1"/>
          </p:cNvSpPr>
          <p:nvPr>
            <p:ph type="ctrTitle" hasCustomPrompt="1"/>
          </p:nvPr>
        </p:nvSpPr>
        <p:spPr>
          <a:xfrm>
            <a:off x="6615073" y="418009"/>
            <a:ext cx="5124910" cy="2387600"/>
          </a:xfrm>
        </p:spPr>
        <p:txBody>
          <a:bodyPr anchor="t">
            <a:normAutofit/>
          </a:bodyPr>
          <a:lstStyle>
            <a:lvl1pPr algn="ctr">
              <a:defRPr lang="en-US" sz="2400" kern="1200" dirty="0">
                <a:solidFill>
                  <a:srgbClr val="D24726"/>
                </a:solidFill>
                <a:latin typeface="Century Gothic" panose="020B0502020202020204" pitchFamily="34" charset="0"/>
                <a:ea typeface="+mn-ea"/>
                <a:cs typeface="Arial" panose="020B0604020202020204" pitchFamily="34" charset="0"/>
              </a:defRPr>
            </a:lvl1pPr>
          </a:lstStyle>
          <a:p>
            <a:r>
              <a:rPr lang="en-US" noProof="0" dirty="0"/>
              <a:t>CLICK TO EDIT MASTER TITLE STYLE</a:t>
            </a:r>
          </a:p>
        </p:txBody>
      </p:sp>
      <p:sp>
        <p:nvSpPr>
          <p:cNvPr id="3" name="Subtitle 2">
            <a:extLst>
              <a:ext uri="{FF2B5EF4-FFF2-40B4-BE49-F238E27FC236}">
                <a16:creationId xmlns:a16="http://schemas.microsoft.com/office/drawing/2014/main" id="{0FE3A026-2492-415D-B018-73251D30C560}"/>
              </a:ext>
            </a:extLst>
          </p:cNvPr>
          <p:cNvSpPr>
            <a:spLocks noGrp="1"/>
          </p:cNvSpPr>
          <p:nvPr>
            <p:ph type="subTitle" idx="1"/>
          </p:nvPr>
        </p:nvSpPr>
        <p:spPr>
          <a:xfrm>
            <a:off x="1005320" y="2964285"/>
            <a:ext cx="4474746" cy="963002"/>
          </a:xfrm>
        </p:spPr>
        <p:txBody>
          <a:bodyPr>
            <a:normAutofit/>
          </a:bodyPr>
          <a:lstStyle>
            <a:lvl1pPr marL="0" indent="0" algn="ctr">
              <a:buNone/>
              <a:defRPr lang="en-US" sz="1700" kern="1200" dirty="0">
                <a:solidFill>
                  <a:schemeClr val="bg1"/>
                </a:solidFill>
                <a:latin typeface="Century Gothic" panose="020B0502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0" name="Rectangle 9">
            <a:extLst>
              <a:ext uri="{FF2B5EF4-FFF2-40B4-BE49-F238E27FC236}">
                <a16:creationId xmlns:a16="http://schemas.microsoft.com/office/drawing/2014/main" id="{33709820-6146-43BF-9EDE-4DC19D710A9C}"/>
              </a:ext>
            </a:extLst>
          </p:cNvPr>
          <p:cNvSpPr/>
          <p:nvPr userDrawn="1"/>
        </p:nvSpPr>
        <p:spPr>
          <a:xfrm>
            <a:off x="1005319" y="2921185"/>
            <a:ext cx="4474746" cy="100610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 Placeholder 11">
            <a:extLst>
              <a:ext uri="{FF2B5EF4-FFF2-40B4-BE49-F238E27FC236}">
                <a16:creationId xmlns:a16="http://schemas.microsoft.com/office/drawing/2014/main" id="{6A1F2B5C-7CC8-4166-8811-E3FC8C02B498}"/>
              </a:ext>
            </a:extLst>
          </p:cNvPr>
          <p:cNvSpPr>
            <a:spLocks noGrp="1"/>
          </p:cNvSpPr>
          <p:nvPr>
            <p:ph type="body" sz="quarter" idx="10"/>
          </p:nvPr>
        </p:nvSpPr>
        <p:spPr>
          <a:xfrm>
            <a:off x="1005319" y="1089395"/>
            <a:ext cx="4474746" cy="1716214"/>
          </a:xfrm>
        </p:spPr>
        <p:txBody>
          <a:bodyPr anchor="b">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Click to edit Master text styles</a:t>
            </a:r>
          </a:p>
        </p:txBody>
      </p:sp>
      <p:sp>
        <p:nvSpPr>
          <p:cNvPr id="19" name="Text Placeholder 11">
            <a:extLst>
              <a:ext uri="{FF2B5EF4-FFF2-40B4-BE49-F238E27FC236}">
                <a16:creationId xmlns:a16="http://schemas.microsoft.com/office/drawing/2014/main" id="{DEB84C57-015B-4F32-A9F8-92B8BD70EA39}"/>
              </a:ext>
            </a:extLst>
          </p:cNvPr>
          <p:cNvSpPr>
            <a:spLocks noGrp="1"/>
          </p:cNvSpPr>
          <p:nvPr>
            <p:ph type="body" sz="quarter" idx="11"/>
          </p:nvPr>
        </p:nvSpPr>
        <p:spPr>
          <a:xfrm>
            <a:off x="1005319" y="4042863"/>
            <a:ext cx="4474746" cy="1716214"/>
          </a:xfrm>
        </p:spPr>
        <p:txBody>
          <a:bodyPr>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79813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1000"/>
                                        <p:tgtEl>
                                          <p:spTgt spid="3">
                                            <p:txEl>
                                              <p:pRg st="0" end="0"/>
                                            </p:txEl>
                                          </p:spTgt>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wipe(left)">
                                      <p:cBhvr>
                                        <p:cTn id="20" dur="1000"/>
                                        <p:tgtEl>
                                          <p:spTgt spid="12">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wipe(left)">
                                      <p:cBhvr>
                                        <p:cTn id="23" dur="10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1000"/>
                        <p:tgtEl>
                          <p:spTgt spid="3"/>
                        </p:tgtEl>
                      </p:cBhvr>
                    </p:animEffect>
                  </p:childTnLst>
                </p:cTn>
              </p:par>
            </p:tnLst>
          </p:tmpl>
        </p:tmplLst>
      </p:bldP>
      <p:bldP spid="10" grpId="0" animBg="1"/>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1000"/>
                        <p:tgtEl>
                          <p:spTgt spid="12"/>
                        </p:tgtEl>
                      </p:cBhvr>
                    </p:animEffect>
                  </p:childTnLst>
                </p:cTn>
              </p:par>
            </p:tnLst>
          </p:tmpl>
        </p:tmplLst>
      </p:bldP>
      <p:bldP spid="19" grpId="0" build="p">
        <p:tmplLst>
          <p:tmpl lvl="1">
            <p:tnLst>
              <p:par>
                <p:cTn presetID="22" presetClass="entr" presetSubtype="8"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1000"/>
                        <p:tgtEl>
                          <p:spTgt spid="1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5AE9F-A12C-4E0B-A34B-7E06BD86B6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42D97C-B4C3-4AFC-845D-61BBB892F7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61414-BF95-4662-A709-F2B6F7F2DB02}"/>
              </a:ext>
            </a:extLst>
          </p:cNvPr>
          <p:cNvSpPr>
            <a:spLocks noGrp="1"/>
          </p:cNvSpPr>
          <p:nvPr>
            <p:ph type="dt" sz="half" idx="10"/>
          </p:nvPr>
        </p:nvSpPr>
        <p:spPr/>
        <p:txBody>
          <a:bodyPr/>
          <a:lstStyle/>
          <a:p>
            <a:fld id="{739D54EE-0D73-4FDC-8312-4E21BB23DB24}" type="datetimeFigureOut">
              <a:rPr lang="en-US" smtClean="0"/>
              <a:t>6/12/2022</a:t>
            </a:fld>
            <a:endParaRPr lang="en-US" dirty="0"/>
          </a:p>
        </p:txBody>
      </p:sp>
      <p:sp>
        <p:nvSpPr>
          <p:cNvPr id="5" name="Footer Placeholder 4">
            <a:extLst>
              <a:ext uri="{FF2B5EF4-FFF2-40B4-BE49-F238E27FC236}">
                <a16:creationId xmlns:a16="http://schemas.microsoft.com/office/drawing/2014/main" id="{CE351846-A730-430D-B43A-FDC6D5740F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77D134-1616-411F-940C-B252EE427493}"/>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68999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E373FE-062D-4F04-8E42-50A91678E6AE}"/>
              </a:ext>
            </a:extLst>
          </p:cNvPr>
          <p:cNvSpPr/>
          <p:nvPr userDrawn="1"/>
        </p:nvSpPr>
        <p:spPr>
          <a:xfrm>
            <a:off x="0" y="0"/>
            <a:ext cx="12192000" cy="182562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5" name="Group 14">
            <a:extLst>
              <a:ext uri="{FF2B5EF4-FFF2-40B4-BE49-F238E27FC236}">
                <a16:creationId xmlns:a16="http://schemas.microsoft.com/office/drawing/2014/main" id="{394ED4EF-058A-4499-A8C7-69909D11F7DB}"/>
              </a:ext>
            </a:extLst>
          </p:cNvPr>
          <p:cNvGrpSpPr/>
          <p:nvPr userDrawn="1"/>
        </p:nvGrpSpPr>
        <p:grpSpPr>
          <a:xfrm flipH="1">
            <a:off x="2987675" y="-580735"/>
            <a:ext cx="6216650" cy="1935163"/>
            <a:chOff x="2982913" y="-574675"/>
            <a:chExt cx="6216650" cy="1935163"/>
          </a:xfrm>
        </p:grpSpPr>
        <p:sp>
          <p:nvSpPr>
            <p:cNvPr id="16" name="Полилиния: фигура 12">
              <a:extLst>
                <a:ext uri="{FF2B5EF4-FFF2-40B4-BE49-F238E27FC236}">
                  <a16:creationId xmlns:a16="http://schemas.microsoft.com/office/drawing/2014/main" id="{22F590E2-5600-4D15-9219-799BF4457ED8}"/>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7" name="Полилиния: фигура 17">
              <a:extLst>
                <a:ext uri="{FF2B5EF4-FFF2-40B4-BE49-F238E27FC236}">
                  <a16:creationId xmlns:a16="http://schemas.microsoft.com/office/drawing/2014/main" id="{C7C61BAA-D5A6-4CD2-916D-D39799A108B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8" name="Полилиния: фигура 15">
              <a:extLst>
                <a:ext uri="{FF2B5EF4-FFF2-40B4-BE49-F238E27FC236}">
                  <a16:creationId xmlns:a16="http://schemas.microsoft.com/office/drawing/2014/main" id="{EDCDF9A2-F24A-47A6-A70E-E979287ECE4B}"/>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9" name="Полилиния: фигура 10">
              <a:extLst>
                <a:ext uri="{FF2B5EF4-FFF2-40B4-BE49-F238E27FC236}">
                  <a16:creationId xmlns:a16="http://schemas.microsoft.com/office/drawing/2014/main" id="{6A149CB9-E9F6-4973-BB43-02862976487A}"/>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3">
              <a:extLst>
                <a:ext uri="{FF2B5EF4-FFF2-40B4-BE49-F238E27FC236}">
                  <a16:creationId xmlns:a16="http://schemas.microsoft.com/office/drawing/2014/main" id="{47668842-28F9-4DD9-B5EB-BFC4077406EB}"/>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1" name="Title 1">
            <a:extLst>
              <a:ext uri="{FF2B5EF4-FFF2-40B4-BE49-F238E27FC236}">
                <a16:creationId xmlns:a16="http://schemas.microsoft.com/office/drawing/2014/main" id="{DF10AABB-E8F4-4E2E-9A5B-A11E6695C515}"/>
              </a:ext>
            </a:extLst>
          </p:cNvPr>
          <p:cNvSpPr>
            <a:spLocks noGrp="1"/>
          </p:cNvSpPr>
          <p:nvPr>
            <p:ph type="title" hasCustomPrompt="1"/>
          </p:nvPr>
        </p:nvSpPr>
        <p:spPr>
          <a:xfrm>
            <a:off x="508275" y="226300"/>
            <a:ext cx="11188589" cy="1404714"/>
          </a:xfrm>
        </p:spPr>
        <p:txBody>
          <a:bodyPr anchor="b">
            <a:normAutofit/>
          </a:bodyPr>
          <a:lstStyle>
            <a:lvl1pPr>
              <a:defRPr lang="en-US" sz="4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a16="http://schemas.microsoft.com/office/drawing/2014/main" id="{286CE512-9FAF-49A2-B445-9C789B0C4C33}"/>
              </a:ext>
            </a:extLst>
          </p:cNvPr>
          <p:cNvSpPr>
            <a:spLocks noGrp="1"/>
          </p:cNvSpPr>
          <p:nvPr>
            <p:ph idx="1"/>
          </p:nvPr>
        </p:nvSpPr>
        <p:spPr>
          <a:xfrm>
            <a:off x="508275" y="2041347"/>
            <a:ext cx="11188589" cy="4135616"/>
          </a:xfrm>
        </p:spPr>
        <p:txBody>
          <a:bodyPr/>
          <a:lstStyle>
            <a:lvl1pPr marL="228600" indent="-228600">
              <a:buClr>
                <a:schemeClr val="accent1"/>
              </a:buClr>
              <a:buFont typeface="Wingdings" panose="05000000000000000000" pitchFamily="2" charset="2"/>
              <a:buChar char="§"/>
              <a:defRPr/>
            </a:lvl1pPr>
            <a:lvl2pPr marL="685800" indent="-228600">
              <a:buClr>
                <a:schemeClr val="accent1"/>
              </a:buClr>
              <a:buFont typeface="Wingdings" panose="05000000000000000000" pitchFamily="2" charset="2"/>
              <a:buChar char="§"/>
              <a:defRPr/>
            </a:lvl2pPr>
            <a:lvl3pPr marL="1143000" indent="-228600">
              <a:buClr>
                <a:schemeClr val="accent1"/>
              </a:buClr>
              <a:buFont typeface="Wingdings" panose="05000000000000000000" pitchFamily="2" charset="2"/>
              <a:buChar char="§"/>
              <a:defRPr/>
            </a:lvl3pPr>
            <a:lvl4pPr marL="1600200" indent="-228600">
              <a:buClr>
                <a:schemeClr val="accent1"/>
              </a:buClr>
              <a:buFont typeface="Wingdings" panose="05000000000000000000" pitchFamily="2" charset="2"/>
              <a:buChar char="§"/>
              <a:defRPr/>
            </a:lvl4pPr>
            <a:lvl5pPr marL="2057400" indent="-228600">
              <a:buClr>
                <a:schemeClr val="accent1"/>
              </a:buClr>
              <a:buFont typeface="Wingdings" panose="05000000000000000000" pitchFamily="2" charset="2"/>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Date Placeholder 21">
            <a:extLst>
              <a:ext uri="{FF2B5EF4-FFF2-40B4-BE49-F238E27FC236}">
                <a16:creationId xmlns:a16="http://schemas.microsoft.com/office/drawing/2014/main" id="{D3FC0685-4D60-4734-B09F-372FD83F32E9}"/>
              </a:ext>
            </a:extLst>
          </p:cNvPr>
          <p:cNvSpPr>
            <a:spLocks noGrp="1"/>
          </p:cNvSpPr>
          <p:nvPr>
            <p:ph type="dt" sz="half" idx="10"/>
          </p:nvPr>
        </p:nvSpPr>
        <p:spPr>
          <a:xfrm>
            <a:off x="508275" y="6356350"/>
            <a:ext cx="3073125" cy="365125"/>
          </a:xfrm>
        </p:spPr>
        <p:txBody>
          <a:bodyPr/>
          <a:lstStyle/>
          <a:p>
            <a:fld id="{739D54EE-0D73-4FDC-8312-4E21BB23DB24}" type="datetimeFigureOut">
              <a:rPr lang="en-US" noProof="0" smtClean="0"/>
              <a:t>6/12/2022</a:t>
            </a:fld>
            <a:endParaRPr lang="en-US" noProof="0" dirty="0"/>
          </a:p>
        </p:txBody>
      </p:sp>
      <p:sp>
        <p:nvSpPr>
          <p:cNvPr id="23" name="Footer Placeholder 22">
            <a:extLst>
              <a:ext uri="{FF2B5EF4-FFF2-40B4-BE49-F238E27FC236}">
                <a16:creationId xmlns:a16="http://schemas.microsoft.com/office/drawing/2014/main" id="{6625F6F7-8499-4E34-896D-9E1681AAC360}"/>
              </a:ext>
            </a:extLst>
          </p:cNvPr>
          <p:cNvSpPr>
            <a:spLocks noGrp="1"/>
          </p:cNvSpPr>
          <p:nvPr>
            <p:ph type="ftr" sz="quarter" idx="11"/>
          </p:nvPr>
        </p:nvSpPr>
        <p:spPr/>
        <p:txBody>
          <a:bodyPr/>
          <a:lstStyle/>
          <a:p>
            <a:endParaRPr lang="en-US" noProof="0" dirty="0"/>
          </a:p>
        </p:txBody>
      </p:sp>
      <p:sp>
        <p:nvSpPr>
          <p:cNvPr id="24" name="Slide Number Placeholder 23">
            <a:extLst>
              <a:ext uri="{FF2B5EF4-FFF2-40B4-BE49-F238E27FC236}">
                <a16:creationId xmlns:a16="http://schemas.microsoft.com/office/drawing/2014/main" id="{5E994F3B-479F-42F3-AE36-C259EE6F86BA}"/>
              </a:ext>
            </a:extLst>
          </p:cNvPr>
          <p:cNvSpPr>
            <a:spLocks noGrp="1"/>
          </p:cNvSpPr>
          <p:nvPr>
            <p:ph type="sldNum" sz="quarter" idx="12"/>
          </p:nvPr>
        </p:nvSpPr>
        <p:spPr>
          <a:xfrm>
            <a:off x="8610600" y="6356350"/>
            <a:ext cx="3086264" cy="365125"/>
          </a:xfrm>
        </p:spPr>
        <p:txBody>
          <a:bodyPr/>
          <a:lstStyle/>
          <a:p>
            <a:fld id="{360EBF0A-94C9-4A9B-BA1E-C21ADEFDACD6}" type="slidenum">
              <a:rPr lang="en-US" noProof="0" smtClean="0"/>
              <a:t>‹#›</a:t>
            </a:fld>
            <a:endParaRPr lang="en-US" noProof="0" dirty="0"/>
          </a:p>
        </p:txBody>
      </p:sp>
    </p:spTree>
    <p:extLst>
      <p:ext uri="{BB962C8B-B14F-4D97-AF65-F5344CB8AC3E}">
        <p14:creationId xmlns:p14="http://schemas.microsoft.com/office/powerpoint/2010/main" val="3033543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F894423-F1D8-4448-BE4E-C66A70FF440C}"/>
              </a:ext>
            </a:extLst>
          </p:cNvPr>
          <p:cNvSpPr/>
          <p:nvPr userDrawn="1"/>
        </p:nvSpPr>
        <p:spPr>
          <a:xfrm>
            <a:off x="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a16="http://schemas.microsoft.com/office/drawing/2014/main" id="{C6FD5A2C-B40C-41B6-8486-0060E7D0B499}"/>
              </a:ext>
            </a:extLst>
          </p:cNvPr>
          <p:cNvGrpSpPr/>
          <p:nvPr userDrawn="1"/>
        </p:nvGrpSpPr>
        <p:grpSpPr>
          <a:xfrm>
            <a:off x="288531" y="0"/>
            <a:ext cx="11375568" cy="6857999"/>
            <a:chOff x="408216" y="-849"/>
            <a:chExt cx="11375568" cy="6857999"/>
          </a:xfrm>
        </p:grpSpPr>
        <p:pic>
          <p:nvPicPr>
            <p:cNvPr id="14" name="Picture 13">
              <a:extLst>
                <a:ext uri="{FF2B5EF4-FFF2-40B4-BE49-F238E27FC236}">
                  <a16:creationId xmlns:a16="http://schemas.microsoft.com/office/drawing/2014/main" id="{F35F5515-DBFB-431E-956A-73730B15AEC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408216" y="-849"/>
              <a:ext cx="11375568" cy="6857999"/>
            </a:xfrm>
            <a:prstGeom prst="rect">
              <a:avLst/>
            </a:prstGeom>
          </p:spPr>
        </p:pic>
        <p:sp>
          <p:nvSpPr>
            <p:cNvPr id="15" name="Oval 14">
              <a:extLst>
                <a:ext uri="{FF2B5EF4-FFF2-40B4-BE49-F238E27FC236}">
                  <a16:creationId xmlns:a16="http://schemas.microsoft.com/office/drawing/2014/main" id="{E256075D-BF8D-4C2D-A9DA-CFB59002F49B}"/>
                </a:ext>
              </a:extLst>
            </p:cNvPr>
            <p:cNvSpPr/>
            <p:nvPr/>
          </p:nvSpPr>
          <p:spPr>
            <a:xfrm>
              <a:off x="4915716" y="2562225"/>
              <a:ext cx="1631189" cy="1704975"/>
            </a:xfrm>
            <a:prstGeom prst="ellipse">
              <a:avLst/>
            </a:prstGeom>
            <a:solidFill>
              <a:srgbClr val="1B1B1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Rectangle 16">
            <a:extLst>
              <a:ext uri="{FF2B5EF4-FFF2-40B4-BE49-F238E27FC236}">
                <a16:creationId xmlns:a16="http://schemas.microsoft.com/office/drawing/2014/main" id="{925EE08E-CA10-4C5F-97BC-B48B0451A492}"/>
              </a:ext>
            </a:extLst>
          </p:cNvPr>
          <p:cNvSpPr/>
          <p:nvPr userDrawn="1"/>
        </p:nvSpPr>
        <p:spPr>
          <a:xfrm>
            <a:off x="1128140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Прямоугольник 28">
            <a:extLst>
              <a:ext uri="{FF2B5EF4-FFF2-40B4-BE49-F238E27FC236}">
                <a16:creationId xmlns:a16="http://schemas.microsoft.com/office/drawing/2014/main" id="{8A0A4B2E-2560-4117-A770-DF23BDEC29BC}"/>
              </a:ext>
            </a:extLst>
          </p:cNvPr>
          <p:cNvSpPr/>
          <p:nvPr userDrawn="1"/>
        </p:nvSpPr>
        <p:spPr>
          <a:xfrm rot="5400000">
            <a:off x="2664108" y="-2675485"/>
            <a:ext cx="6841448" cy="12192418"/>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05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9944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24" name="Picture 23" descr="A close up of a logo&#10;&#10;Description generated with high confidence">
            <a:extLst>
              <a:ext uri="{FF2B5EF4-FFF2-40B4-BE49-F238E27FC236}">
                <a16:creationId xmlns:a16="http://schemas.microsoft.com/office/drawing/2014/main" id="{F9AA9814-A4CA-4D4D-95C0-1671163FF0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 y="0"/>
            <a:ext cx="12192525" cy="6858000"/>
          </a:xfrm>
          <a:prstGeom prst="rect">
            <a:avLst/>
          </a:prstGeom>
        </p:spPr>
      </p:pic>
      <p:sp>
        <p:nvSpPr>
          <p:cNvPr id="25" name="Прямоугольник 28">
            <a:extLst>
              <a:ext uri="{FF2B5EF4-FFF2-40B4-BE49-F238E27FC236}">
                <a16:creationId xmlns:a16="http://schemas.microsoft.com/office/drawing/2014/main" id="{80288483-DBC2-48F1-A175-D448652B374C}"/>
              </a:ext>
            </a:extLst>
          </p:cNvPr>
          <p:cNvSpPr/>
          <p:nvPr userDrawn="1"/>
        </p:nvSpPr>
        <p:spPr>
          <a:xfrm rot="5400000">
            <a:off x="2666790" y="-2668056"/>
            <a:ext cx="6857999" cy="12192418"/>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3541347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24" name="Picture 23" descr="A picture containing green, building&#10;&#10;Description generated with very high confidence">
            <a:extLst>
              <a:ext uri="{FF2B5EF4-FFF2-40B4-BE49-F238E27FC236}">
                <a16:creationId xmlns:a16="http://schemas.microsoft.com/office/drawing/2014/main" id="{D9823306-4A07-407B-9BD7-7087707BEFCD}"/>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Прямоугольник 28">
            <a:extLst>
              <a:ext uri="{FF2B5EF4-FFF2-40B4-BE49-F238E27FC236}">
                <a16:creationId xmlns:a16="http://schemas.microsoft.com/office/drawing/2014/main" id="{BF85E922-92A5-4955-9D80-B34534253A7E}"/>
              </a:ext>
            </a:extLst>
          </p:cNvPr>
          <p:cNvSpPr/>
          <p:nvPr userDrawn="1"/>
        </p:nvSpPr>
        <p:spPr>
          <a:xfrm rot="5400000">
            <a:off x="2666999" y="-2667846"/>
            <a:ext cx="6858000" cy="12192000"/>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5473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18313A-ED3E-4C6E-898C-81CAB861BC6E}"/>
              </a:ext>
            </a:extLst>
          </p:cNvPr>
          <p:cNvSpPr>
            <a:spLocks noGrp="1"/>
          </p:cNvSpPr>
          <p:nvPr>
            <p:ph type="dt" sz="half" idx="10"/>
          </p:nvPr>
        </p:nvSpPr>
        <p:spPr/>
        <p:txBody>
          <a:bodyPr/>
          <a:lstStyle/>
          <a:p>
            <a:fld id="{739D54EE-0D73-4FDC-8312-4E21BB23DB24}" type="datetimeFigureOut">
              <a:rPr lang="en-US" smtClean="0"/>
              <a:t>6/12/2022</a:t>
            </a:fld>
            <a:endParaRPr lang="en-US" dirty="0"/>
          </a:p>
        </p:txBody>
      </p:sp>
      <p:sp>
        <p:nvSpPr>
          <p:cNvPr id="3" name="Footer Placeholder 2">
            <a:extLst>
              <a:ext uri="{FF2B5EF4-FFF2-40B4-BE49-F238E27FC236}">
                <a16:creationId xmlns:a16="http://schemas.microsoft.com/office/drawing/2014/main" id="{C8EFC2F1-8F26-4F41-A048-7AE0FD22F53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C8043CD-B5A2-46E8-B5B7-0A46DC4D4AD1}"/>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3170778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5F00FF-9C6D-4C1D-BA10-0F325A2E9586}"/>
              </a:ext>
            </a:extLst>
          </p:cNvPr>
          <p:cNvSpPr/>
          <p:nvPr userDrawn="1"/>
        </p:nvSpPr>
        <p:spPr>
          <a:xfrm>
            <a:off x="0" y="0"/>
            <a:ext cx="12192000" cy="360011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Rounded Corners 8">
            <a:extLst>
              <a:ext uri="{FF2B5EF4-FFF2-40B4-BE49-F238E27FC236}">
                <a16:creationId xmlns:a16="http://schemas.microsoft.com/office/drawing/2014/main" id="{EAC1FFAE-66DB-4219-93A4-3552C130E347}"/>
              </a:ext>
            </a:extLst>
          </p:cNvPr>
          <p:cNvSpPr/>
          <p:nvPr userDrawn="1"/>
        </p:nvSpPr>
        <p:spPr>
          <a:xfrm>
            <a:off x="0" y="3600110"/>
            <a:ext cx="12192000" cy="325788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Rounded Corners 9">
            <a:extLst>
              <a:ext uri="{FF2B5EF4-FFF2-40B4-BE49-F238E27FC236}">
                <a16:creationId xmlns:a16="http://schemas.microsoft.com/office/drawing/2014/main" id="{6F13464F-2992-45B5-A184-8A6007F4850B}"/>
              </a:ext>
            </a:extLst>
          </p:cNvPr>
          <p:cNvSpPr/>
          <p:nvPr userDrawn="1"/>
        </p:nvSpPr>
        <p:spPr>
          <a:xfrm>
            <a:off x="8475446" y="1161357"/>
            <a:ext cx="3474237" cy="5472000"/>
          </a:xfrm>
          <a:prstGeom prst="roundRect">
            <a:avLst>
              <a:gd name="adj" fmla="val 0"/>
            </a:avLst>
          </a:prstGeom>
          <a:solidFill>
            <a:srgbClr val="9F361D"/>
          </a:solidFill>
          <a:ln w="1905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1" name="Group 10">
            <a:extLst>
              <a:ext uri="{FF2B5EF4-FFF2-40B4-BE49-F238E27FC236}">
                <a16:creationId xmlns:a16="http://schemas.microsoft.com/office/drawing/2014/main" id="{B614105E-03E8-445A-90F2-609CF778877E}"/>
              </a:ext>
            </a:extLst>
          </p:cNvPr>
          <p:cNvGrpSpPr/>
          <p:nvPr userDrawn="1"/>
        </p:nvGrpSpPr>
        <p:grpSpPr>
          <a:xfrm flipH="1">
            <a:off x="2987675" y="-580735"/>
            <a:ext cx="6216650" cy="1935163"/>
            <a:chOff x="2982913" y="-574675"/>
            <a:chExt cx="6216650" cy="1935163"/>
          </a:xfrm>
        </p:grpSpPr>
        <p:sp>
          <p:nvSpPr>
            <p:cNvPr id="12" name="Полилиния: фигура 12">
              <a:extLst>
                <a:ext uri="{FF2B5EF4-FFF2-40B4-BE49-F238E27FC236}">
                  <a16:creationId xmlns:a16="http://schemas.microsoft.com/office/drawing/2014/main" id="{B483E038-368A-4C9F-9820-AE41EC03799B}"/>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3" name="Полилиния: фигура 17">
              <a:extLst>
                <a:ext uri="{FF2B5EF4-FFF2-40B4-BE49-F238E27FC236}">
                  <a16:creationId xmlns:a16="http://schemas.microsoft.com/office/drawing/2014/main" id="{7341419B-9083-4737-9BB0-E8D0390907E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4" name="Полилиния: фигура 15">
              <a:extLst>
                <a:ext uri="{FF2B5EF4-FFF2-40B4-BE49-F238E27FC236}">
                  <a16:creationId xmlns:a16="http://schemas.microsoft.com/office/drawing/2014/main" id="{C15068D9-07BB-4882-9BC2-11C67EE4D1B6}"/>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5" name="Полилиния: фигура 10">
              <a:extLst>
                <a:ext uri="{FF2B5EF4-FFF2-40B4-BE49-F238E27FC236}">
                  <a16:creationId xmlns:a16="http://schemas.microsoft.com/office/drawing/2014/main" id="{64812056-FC33-4A74-95D9-6A8B85417C4E}"/>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6" name="Полилиния: фигура 13">
              <a:extLst>
                <a:ext uri="{FF2B5EF4-FFF2-40B4-BE49-F238E27FC236}">
                  <a16:creationId xmlns:a16="http://schemas.microsoft.com/office/drawing/2014/main" id="{1FF84DA7-3B36-4AC6-9A01-446CB8DCA7BC}"/>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CD32445A-6E54-4AAB-9280-95DE10044836}"/>
              </a:ext>
            </a:extLst>
          </p:cNvPr>
          <p:cNvSpPr>
            <a:spLocks noGrp="1"/>
          </p:cNvSpPr>
          <p:nvPr>
            <p:ph type="title" hasCustomPrompt="1"/>
          </p:nvPr>
        </p:nvSpPr>
        <p:spPr>
          <a:xfrm>
            <a:off x="508275" y="226300"/>
            <a:ext cx="11188589" cy="704157"/>
          </a:xfrm>
        </p:spPr>
        <p:txBody>
          <a:bodyPr anchor="b">
            <a:normAutofit/>
          </a:bodyPr>
          <a:lstStyle>
            <a:lvl1pPr>
              <a:defRPr lang="en-US" sz="32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a16="http://schemas.microsoft.com/office/drawing/2014/main" id="{D541A478-0885-4F05-8D53-B833B4CA576C}"/>
              </a:ext>
            </a:extLst>
          </p:cNvPr>
          <p:cNvSpPr>
            <a:spLocks noGrp="1"/>
          </p:cNvSpPr>
          <p:nvPr>
            <p:ph idx="1"/>
          </p:nvPr>
        </p:nvSpPr>
        <p:spPr>
          <a:xfrm>
            <a:off x="495136" y="1187414"/>
            <a:ext cx="7737994" cy="5444286"/>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FA4EC1AF-3B34-4B97-BADE-332955EE5671}"/>
              </a:ext>
            </a:extLst>
          </p:cNvPr>
          <p:cNvSpPr>
            <a:spLocks noGrp="1"/>
          </p:cNvSpPr>
          <p:nvPr>
            <p:ph type="body" sz="half" idx="2"/>
          </p:nvPr>
        </p:nvSpPr>
        <p:spPr>
          <a:xfrm>
            <a:off x="8750643" y="1610476"/>
            <a:ext cx="2946222" cy="4649647"/>
          </a:xfrm>
        </p:spPr>
        <p:txBody>
          <a:bodyPr>
            <a:normAutofit/>
          </a:bodyPr>
          <a:lstStyle>
            <a:lvl1pPr marL="0" indent="0">
              <a:lnSpc>
                <a:spcPct val="100000"/>
              </a:lnSpc>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42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50D9F73-C536-4DBB-ABC7-3AF2DA8AE782}"/>
              </a:ext>
            </a:extLst>
          </p:cNvPr>
          <p:cNvGrpSpPr/>
          <p:nvPr userDrawn="1"/>
        </p:nvGrpSpPr>
        <p:grpSpPr>
          <a:xfrm rot="16200000" flipH="1">
            <a:off x="-2712790" y="2451892"/>
            <a:ext cx="6216650" cy="1935163"/>
            <a:chOff x="2982913" y="-574675"/>
            <a:chExt cx="6216650" cy="1935163"/>
          </a:xfrm>
        </p:grpSpPr>
        <p:sp>
          <p:nvSpPr>
            <p:cNvPr id="10" name="Полилиния: фигура 12">
              <a:extLst>
                <a:ext uri="{FF2B5EF4-FFF2-40B4-BE49-F238E27FC236}">
                  <a16:creationId xmlns:a16="http://schemas.microsoft.com/office/drawing/2014/main" id="{C83744E3-B76D-47B1-9922-6AE5D1BABC1C}"/>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1" name="Полилиния: фигура 17">
              <a:extLst>
                <a:ext uri="{FF2B5EF4-FFF2-40B4-BE49-F238E27FC236}">
                  <a16:creationId xmlns:a16="http://schemas.microsoft.com/office/drawing/2014/main" id="{73D22470-9745-4871-B80A-F5051ED2F97E}"/>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2" name="Полилиния: фигура 15">
              <a:extLst>
                <a:ext uri="{FF2B5EF4-FFF2-40B4-BE49-F238E27FC236}">
                  <a16:creationId xmlns:a16="http://schemas.microsoft.com/office/drawing/2014/main" id="{8B3CC523-A8E9-4939-A4CB-A92EE895BF7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3" name="Полилиния: фигура 10">
              <a:extLst>
                <a:ext uri="{FF2B5EF4-FFF2-40B4-BE49-F238E27FC236}">
                  <a16:creationId xmlns:a16="http://schemas.microsoft.com/office/drawing/2014/main" id="{44FEB0E8-C4D3-4C25-82DE-070308039F7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4" name="Полилиния: фигура 13">
              <a:extLst>
                <a:ext uri="{FF2B5EF4-FFF2-40B4-BE49-F238E27FC236}">
                  <a16:creationId xmlns:a16="http://schemas.microsoft.com/office/drawing/2014/main" id="{388B51B0-32B1-4F5D-A34B-A10B6FF45793}"/>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Rectangle 7">
            <a:extLst>
              <a:ext uri="{FF2B5EF4-FFF2-40B4-BE49-F238E27FC236}">
                <a16:creationId xmlns:a16="http://schemas.microsoft.com/office/drawing/2014/main" id="{2DABE7EF-9BFF-43D8-B3E3-8B1A308EC4BD}"/>
              </a:ext>
            </a:extLst>
          </p:cNvPr>
          <p:cNvSpPr/>
          <p:nvPr userDrawn="1"/>
        </p:nvSpPr>
        <p:spPr>
          <a:xfrm>
            <a:off x="2307939" y="-4794"/>
            <a:ext cx="5434313" cy="6862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FAF42C05-0AC9-4246-A2D1-A1512FD165A7}"/>
              </a:ext>
            </a:extLst>
          </p:cNvPr>
          <p:cNvSpPr>
            <a:spLocks noGrp="1"/>
          </p:cNvSpPr>
          <p:nvPr>
            <p:ph type="title" hasCustomPrompt="1"/>
          </p:nvPr>
        </p:nvSpPr>
        <p:spPr>
          <a:xfrm>
            <a:off x="399631" y="1476824"/>
            <a:ext cx="1782095" cy="678735"/>
          </a:xfrm>
        </p:spPr>
        <p:txBody>
          <a:bodyPr anchor="b"/>
          <a:lstStyle>
            <a:lvl1pPr>
              <a:defRPr sz="3200">
                <a:solidFill>
                  <a:schemeClr val="bg1"/>
                </a:solidFill>
              </a:defRPr>
            </a:lvl1pPr>
          </a:lstStyle>
          <a:p>
            <a:r>
              <a:rPr lang="en-US" noProof="0"/>
              <a:t>LABEL</a:t>
            </a:r>
          </a:p>
        </p:txBody>
      </p:sp>
      <p:sp>
        <p:nvSpPr>
          <p:cNvPr id="3" name="Picture Placeholder 2">
            <a:extLst>
              <a:ext uri="{FF2B5EF4-FFF2-40B4-BE49-F238E27FC236}">
                <a16:creationId xmlns:a16="http://schemas.microsoft.com/office/drawing/2014/main" id="{1B8A2584-11BE-41E0-AB0E-875B0F537046}"/>
              </a:ext>
            </a:extLst>
          </p:cNvPr>
          <p:cNvSpPr>
            <a:spLocks noGrp="1"/>
          </p:cNvSpPr>
          <p:nvPr>
            <p:ph type="pic" idx="1"/>
          </p:nvPr>
        </p:nvSpPr>
        <p:spPr>
          <a:xfrm>
            <a:off x="2438400" y="288758"/>
            <a:ext cx="5181600" cy="62885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DB2F9340-7EF4-4F19-8547-F395019A0F9A}"/>
              </a:ext>
            </a:extLst>
          </p:cNvPr>
          <p:cNvSpPr>
            <a:spLocks noGrp="1"/>
          </p:cNvSpPr>
          <p:nvPr>
            <p:ph type="body" sz="half" idx="2"/>
          </p:nvPr>
        </p:nvSpPr>
        <p:spPr>
          <a:xfrm>
            <a:off x="7917942" y="288757"/>
            <a:ext cx="4114800" cy="6288505"/>
          </a:xfrm>
        </p:spPr>
        <p:txBody>
          <a:bodyPr/>
          <a:lstStyle>
            <a:lvl1pPr marL="0" indent="0" algn="ctr">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59965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8C71-ECAF-41E0-920D-D35C237D3A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A6ABDC-6B48-4B48-8AB7-F6CEDFAD70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9E2D15-4EDC-4C1D-9885-608AE78FA91E}"/>
              </a:ext>
            </a:extLst>
          </p:cNvPr>
          <p:cNvSpPr>
            <a:spLocks noGrp="1"/>
          </p:cNvSpPr>
          <p:nvPr>
            <p:ph type="dt" sz="half" idx="10"/>
          </p:nvPr>
        </p:nvSpPr>
        <p:spPr/>
        <p:txBody>
          <a:bodyPr/>
          <a:lstStyle/>
          <a:p>
            <a:fld id="{739D54EE-0D73-4FDC-8312-4E21BB23DB24}" type="datetimeFigureOut">
              <a:rPr lang="en-US" smtClean="0"/>
              <a:t>6/12/2022</a:t>
            </a:fld>
            <a:endParaRPr lang="en-US" dirty="0"/>
          </a:p>
        </p:txBody>
      </p:sp>
      <p:sp>
        <p:nvSpPr>
          <p:cNvPr id="5" name="Footer Placeholder 4">
            <a:extLst>
              <a:ext uri="{FF2B5EF4-FFF2-40B4-BE49-F238E27FC236}">
                <a16:creationId xmlns:a16="http://schemas.microsoft.com/office/drawing/2014/main" id="{696AE146-E6F2-4080-B8B2-E0B6CF3340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1D65B9-F6CE-4758-8438-1A5FA3727BCE}"/>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188825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B0455C-46C2-4218-ABFC-4AC71D5098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951695-6D3F-45A5-97FE-2B38F5DE0B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C454FD-AC2F-4A24-B05A-0A3675E924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9D54EE-0D73-4FDC-8312-4E21BB23DB24}" type="datetimeFigureOut">
              <a:rPr lang="en-US" smtClean="0"/>
              <a:t>6/12/2022</a:t>
            </a:fld>
            <a:endParaRPr lang="en-US" dirty="0"/>
          </a:p>
        </p:txBody>
      </p:sp>
      <p:sp>
        <p:nvSpPr>
          <p:cNvPr id="5" name="Footer Placeholder 4">
            <a:extLst>
              <a:ext uri="{FF2B5EF4-FFF2-40B4-BE49-F238E27FC236}">
                <a16:creationId xmlns:a16="http://schemas.microsoft.com/office/drawing/2014/main" id="{40D18123-FF77-4649-B9E6-C043C827E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4FE6973-B384-4996-A6E4-1FDE0C7C3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EBF0A-94C9-4A9B-BA1E-C21ADEFDACD6}" type="slidenum">
              <a:rPr lang="en-US" smtClean="0"/>
              <a:t>‹#›</a:t>
            </a:fld>
            <a:endParaRPr lang="en-US" dirty="0"/>
          </a:p>
        </p:txBody>
      </p:sp>
    </p:spTree>
    <p:extLst>
      <p:ext uri="{BB962C8B-B14F-4D97-AF65-F5344CB8AC3E}">
        <p14:creationId xmlns:p14="http://schemas.microsoft.com/office/powerpoint/2010/main" val="2607555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60" r:id="rId4"/>
    <p:sldLayoutId id="2147483661"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17/06/relationships/model3d" Target="../media/model3d4.glb"/><Relationship Id="rId3" Type="http://schemas.openxmlformats.org/officeDocument/2006/relationships/image" Target="../media/image4.png"/><Relationship Id="rId7"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xml"/><Relationship Id="rId6" Type="http://schemas.microsoft.com/office/2017/06/relationships/model3d" Target="../media/model3d3.glb"/><Relationship Id="rId11" Type="http://schemas.openxmlformats.org/officeDocument/2006/relationships/image" Target="../media/image8.png"/><Relationship Id="rId5" Type="http://schemas.openxmlformats.org/officeDocument/2006/relationships/image" Target="../media/image5.png"/><Relationship Id="rId10" Type="http://schemas.microsoft.com/office/2017/06/relationships/model3d" Target="../media/model3d5.glb"/><Relationship Id="rId4" Type="http://schemas.microsoft.com/office/2017/06/relationships/model3d" Target="../media/model3d2.glb"/><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9.png"/><Relationship Id="rId7" Type="http://schemas.openxmlformats.org/officeDocument/2006/relationships/image" Target="../media/image11.png"/><Relationship Id="rId2" Type="http://schemas.microsoft.com/office/2017/06/relationships/model3d" Target="../media/model3d4.glb"/><Relationship Id="rId1" Type="http://schemas.openxmlformats.org/officeDocument/2006/relationships/slideLayout" Target="../slideLayouts/slideLayout7.xml"/><Relationship Id="rId6" Type="http://schemas.microsoft.com/office/2017/06/relationships/model3d" Target="../media/model3d2.glb"/><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13.png"/><Relationship Id="rId4" Type="http://schemas.microsoft.com/office/2017/06/relationships/model3d" Target="../media/model3d3.glb"/><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15.png"/><Relationship Id="rId7" Type="http://schemas.openxmlformats.org/officeDocument/2006/relationships/image" Target="../media/image16.png"/><Relationship Id="rId2" Type="http://schemas.microsoft.com/office/2017/06/relationships/model3d" Target="../media/model3d2.glb"/><Relationship Id="rId1" Type="http://schemas.openxmlformats.org/officeDocument/2006/relationships/slideLayout" Target="../slideLayouts/slideLayout7.xml"/><Relationship Id="rId6" Type="http://schemas.microsoft.com/office/2017/06/relationships/model3d" Target="../media/model3d4.glb"/><Relationship Id="rId11" Type="http://schemas.openxmlformats.org/officeDocument/2006/relationships/image" Target="../media/image18.png"/><Relationship Id="rId5" Type="http://schemas.openxmlformats.org/officeDocument/2006/relationships/image" Target="../media/image10.png"/><Relationship Id="rId10" Type="http://schemas.openxmlformats.org/officeDocument/2006/relationships/image" Target="../media/image17.gif"/><Relationship Id="rId4" Type="http://schemas.microsoft.com/office/2017/06/relationships/model3d" Target="../media/model3d3.glb"/><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7/06/relationships/model3d" Target="../media/model3d2.glb"/><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7/06/relationships/model3d" Target="../media/model3d5.glb"/><Relationship Id="rId1" Type="http://schemas.openxmlformats.org/officeDocument/2006/relationships/slideLayout" Target="../slideLayouts/slideLayout8.xml"/><Relationship Id="rId5" Type="http://schemas.openxmlformats.org/officeDocument/2006/relationships/image" Target="../media/image24.jpg"/><Relationship Id="rId4" Type="http://schemas.openxmlformats.org/officeDocument/2006/relationships/image" Target="../media/image23.webp"/></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7/06/relationships/model3d" Target="../media/model3d5.glb"/><Relationship Id="rId1" Type="http://schemas.openxmlformats.org/officeDocument/2006/relationships/slideLayout" Target="../slideLayouts/slideLayout8.xml"/><Relationship Id="rId5" Type="http://schemas.openxmlformats.org/officeDocument/2006/relationships/image" Target="../media/image26.jpg"/><Relationship Id="rId4" Type="http://schemas.openxmlformats.org/officeDocument/2006/relationships/image" Target="../media/image25.jpg"/></Relationships>
</file>

<file path=ppt/slides/_rels/slide8.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image" Target="../media/image33.png"/><Relationship Id="rId2" Type="http://schemas.microsoft.com/office/2017/06/relationships/model3d" Target="../media/model3d5.glb"/><Relationship Id="rId1" Type="http://schemas.openxmlformats.org/officeDocument/2006/relationships/slideLayout" Target="../slideLayouts/slideLayout8.xml"/><Relationship Id="rId6" Type="http://schemas.microsoft.com/office/2017/06/relationships/model3d" Target="../media/model3d3.glb"/><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image" Target="../media/image31.png"/><Relationship Id="rId4" Type="http://schemas.microsoft.com/office/2017/06/relationships/model3d" Target="../media/model3d4.glb"/><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image" Target="../media/image35.png"/><Relationship Id="rId2" Type="http://schemas.microsoft.com/office/2017/06/relationships/model3d" Target="../media/model3d3.glb"/><Relationship Id="rId1" Type="http://schemas.openxmlformats.org/officeDocument/2006/relationships/slideLayout" Target="../slideLayouts/slideLayout7.xml"/><Relationship Id="rId6" Type="http://schemas.microsoft.com/office/2017/06/relationships/model3d" Target="../media/model3d1.glb"/><Relationship Id="rId5" Type="http://schemas.openxmlformats.org/officeDocument/2006/relationships/image" Target="../media/image16.png"/><Relationship Id="rId4" Type="http://schemas.microsoft.com/office/2017/06/relationships/model3d" Target="../media/model3d4.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933D-6815-4947-B621-8530ECD959E5}"/>
              </a:ext>
            </a:extLst>
          </p:cNvPr>
          <p:cNvSpPr>
            <a:spLocks noGrp="1"/>
          </p:cNvSpPr>
          <p:nvPr>
            <p:ph type="ctrTitle"/>
          </p:nvPr>
        </p:nvSpPr>
        <p:spPr/>
        <p:txBody>
          <a:bodyPr/>
          <a:lstStyle/>
          <a:p>
            <a:r>
              <a:rPr lang="en-US" dirty="0"/>
              <a:t>Smart Home Project</a:t>
            </a:r>
          </a:p>
        </p:txBody>
      </p:sp>
      <p:sp>
        <p:nvSpPr>
          <p:cNvPr id="3" name="Subtitle 2">
            <a:extLst>
              <a:ext uri="{FF2B5EF4-FFF2-40B4-BE49-F238E27FC236}">
                <a16:creationId xmlns:a16="http://schemas.microsoft.com/office/drawing/2014/main" id="{9D9E0EE3-EB7D-4DB9-A8A3-82C8147605F2}"/>
              </a:ext>
            </a:extLst>
          </p:cNvPr>
          <p:cNvSpPr>
            <a:spLocks noGrp="1"/>
          </p:cNvSpPr>
          <p:nvPr>
            <p:ph type="subTitle" idx="1"/>
          </p:nvPr>
        </p:nvSpPr>
        <p:spPr>
          <a:xfrm>
            <a:off x="1005318" y="2970595"/>
            <a:ext cx="4474746" cy="963002"/>
          </a:xfrm>
        </p:spPr>
        <p:txBody>
          <a:bodyPr>
            <a:normAutofit fontScale="85000" lnSpcReduction="20000"/>
          </a:bodyPr>
          <a:lstStyle/>
          <a:p>
            <a:r>
              <a:rPr lang="en-US" altLang="en-US" sz="2800" b="1" dirty="0"/>
              <a:t>Group Information</a:t>
            </a:r>
          </a:p>
          <a:p>
            <a:pPr algn="l"/>
            <a:r>
              <a:rPr lang="en-US" altLang="en-US" sz="1800" dirty="0"/>
              <a:t>Name: Bappy Id: 202039611</a:t>
            </a:r>
          </a:p>
          <a:p>
            <a:pPr algn="l"/>
            <a:r>
              <a:rPr lang="en-US" altLang="en-US" sz="1800" dirty="0"/>
              <a:t>Name: Akbarjon Id: 202039098</a:t>
            </a:r>
          </a:p>
        </p:txBody>
      </p:sp>
      <p:sp>
        <p:nvSpPr>
          <p:cNvPr id="8" name="Text Placeholder 2" descr="Designed to make the most of natural light, with soaring ceilings, 8ft doors, and spacious enough for the largest of  families, this really is a place where your home really can be your castle.">
            <a:extLst>
              <a:ext uri="{FF2B5EF4-FFF2-40B4-BE49-F238E27FC236}">
                <a16:creationId xmlns:a16="http://schemas.microsoft.com/office/drawing/2014/main" id="{498DA70D-0CA3-4389-9DCD-F7B9FFB80AB4}"/>
              </a:ext>
            </a:extLst>
          </p:cNvPr>
          <p:cNvSpPr>
            <a:spLocks noGrp="1"/>
          </p:cNvSpPr>
          <p:nvPr>
            <p:ph type="body" sz="quarter" idx="11"/>
          </p:nvPr>
        </p:nvSpPr>
        <p:spPr>
          <a:xfrm>
            <a:off x="1005318" y="4437318"/>
            <a:ext cx="4581935" cy="1716214"/>
          </a:xfrm>
        </p:spPr>
        <p:txBody>
          <a:bodyPr>
            <a:normAutofit fontScale="92500" lnSpcReduction="10000"/>
          </a:bodyPr>
          <a:lstStyle/>
          <a:p>
            <a:r>
              <a:rPr lang="en-US" altLang="ko-KR" dirty="0"/>
              <a:t>Home automation or demotics is building automation for a home, called a smart home or smart house. A home automation system will monitor and/or control home attributes such as lighting, climate, entertainment systems, and appliances. It may also include home security such as access control and alarm systems.</a:t>
            </a:r>
            <a:endParaRPr lang="en-US" altLang="en-US" dirty="0"/>
          </a:p>
        </p:txBody>
      </p:sp>
      <mc:AlternateContent xmlns:mc="http://schemas.openxmlformats.org/markup-compatibility/2006">
        <mc:Choice xmlns:am3d="http://schemas.microsoft.com/office/drawing/2017/model3d" Requires="am3d">
          <p:graphicFrame>
            <p:nvGraphicFramePr>
              <p:cNvPr id="24" name="3D roof">
                <a:extLst>
                  <a:ext uri="{FF2B5EF4-FFF2-40B4-BE49-F238E27FC236}">
                    <a16:creationId xmlns:a16="http://schemas.microsoft.com/office/drawing/2014/main" id="{B8E1E111-AA4C-4B89-9335-B4F104BBA34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823337562"/>
                  </p:ext>
                </p:extLst>
              </p:nvPr>
            </p:nvGraphicFramePr>
            <p:xfrm>
              <a:off x="7813506" y="2262143"/>
              <a:ext cx="2607828" cy="675614"/>
            </p:xfrm>
            <a:graphic>
              <a:graphicData uri="http://schemas.microsoft.com/office/drawing/2017/model3d">
                <am3d:model3d r:embed="rId2">
                  <am3d:spPr>
                    <a:xfrm>
                      <a:off x="0" y="0"/>
                      <a:ext cx="2607828" cy="675614"/>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x="110404" ay="3376227" az="91828"/>
                    <am3d:postTrans dx="0" dy="0" dz="0"/>
                  </am3d:trans>
                  <am3d:raster rName="Office3DRenderer" rVer="16.0.8326">
                    <am3d:blip r:embed="rId3"/>
                  </am3d:raster>
                  <am3d:objViewport viewportSz="2826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roof">
                <a:extLst>
                  <a:ext uri="{FF2B5EF4-FFF2-40B4-BE49-F238E27FC236}">
                    <a16:creationId xmlns:a16="http://schemas.microsoft.com/office/drawing/2014/main" id="{B8E1E111-AA4C-4B89-9335-B4F104BBA3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7813506" y="2262143"/>
                <a:ext cx="2607828" cy="67561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3rd floor">
                <a:extLst>
                  <a:ext uri="{FF2B5EF4-FFF2-40B4-BE49-F238E27FC236}">
                    <a16:creationId xmlns:a16="http://schemas.microsoft.com/office/drawing/2014/main" id="{EEA98E24-8B0E-4FED-8795-620AF287C05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27045307"/>
                  </p:ext>
                </p:extLst>
              </p:nvPr>
            </p:nvGraphicFramePr>
            <p:xfrm>
              <a:off x="7617850" y="2970595"/>
              <a:ext cx="2670237" cy="885091"/>
            </p:xfrm>
            <a:graphic>
              <a:graphicData uri="http://schemas.microsoft.com/office/drawing/2017/model3d">
                <am3d:model3d r:embed="rId4">
                  <am3d:spPr>
                    <a:xfrm>
                      <a:off x="0" y="0"/>
                      <a:ext cx="2670237" cy="885091"/>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119901" ay="3608514" az="103995"/>
                    <am3d:postTrans dx="0" dy="0" dz="0"/>
                  </am3d:trans>
                  <am3d:raster rName="Office3DRenderer" rVer="16.0.8326">
                    <am3d:blip r:embed="rId5"/>
                  </am3d:raster>
                  <am3d:objViewport viewportSz="29027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3rd floor">
                <a:extLst>
                  <a:ext uri="{FF2B5EF4-FFF2-40B4-BE49-F238E27FC236}">
                    <a16:creationId xmlns:a16="http://schemas.microsoft.com/office/drawing/2014/main" id="{EEA98E24-8B0E-4FED-8795-620AF287C0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7617850" y="2970595"/>
                <a:ext cx="2670237" cy="88509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3" name="3D 2nd floor">
                <a:extLst>
                  <a:ext uri="{FF2B5EF4-FFF2-40B4-BE49-F238E27FC236}">
                    <a16:creationId xmlns:a16="http://schemas.microsoft.com/office/drawing/2014/main" id="{6F35D229-F541-411B-9F3B-B3E17DD8F8B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301350410"/>
                  </p:ext>
                </p:extLst>
              </p:nvPr>
            </p:nvGraphicFramePr>
            <p:xfrm>
              <a:off x="7826918" y="3792880"/>
              <a:ext cx="2299447" cy="787647"/>
            </p:xfrm>
            <a:graphic>
              <a:graphicData uri="http://schemas.microsoft.com/office/drawing/2017/model3d">
                <am3d:model3d r:embed="rId6">
                  <am3d:spPr>
                    <a:xfrm>
                      <a:off x="0" y="0"/>
                      <a:ext cx="2299447" cy="787647"/>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613354" ay="2723443" az="438945"/>
                    <am3d:postTrans dx="0" dy="0" dz="0"/>
                  </am3d:trans>
                  <am3d:raster rName="Office3DRenderer" rVer="16.0.8326">
                    <am3d:blip r:embed="rId7"/>
                  </am3d:raster>
                  <am3d:objViewport viewportSz="24198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2nd floor">
                <a:extLst>
                  <a:ext uri="{FF2B5EF4-FFF2-40B4-BE49-F238E27FC236}">
                    <a16:creationId xmlns:a16="http://schemas.microsoft.com/office/drawing/2014/main" id="{6F35D229-F541-411B-9F3B-B3E17DD8F8B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7"/>
              <a:stretch>
                <a:fillRect/>
              </a:stretch>
            </p:blipFill>
            <p:spPr>
              <a:xfrm>
                <a:off x="7826918" y="3792880"/>
                <a:ext cx="2299447" cy="7876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2" name="3D 1st floor">
                <a:extLst>
                  <a:ext uri="{FF2B5EF4-FFF2-40B4-BE49-F238E27FC236}">
                    <a16:creationId xmlns:a16="http://schemas.microsoft.com/office/drawing/2014/main" id="{FFAE6DB5-DF26-4C61-9A33-761DD5FA51CF}"/>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6957297"/>
                  </p:ext>
                </p:extLst>
              </p:nvPr>
            </p:nvGraphicFramePr>
            <p:xfrm>
              <a:off x="7770907" y="4506514"/>
              <a:ext cx="2364124" cy="788911"/>
            </p:xfrm>
            <a:graphic>
              <a:graphicData uri="http://schemas.microsoft.com/office/drawing/2017/model3d">
                <am3d:model3d r:embed="rId8">
                  <am3d:spPr>
                    <a:xfrm>
                      <a:off x="0" y="0"/>
                      <a:ext cx="2364124" cy="788911"/>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611171" ay="2768784" az="442955"/>
                    <am3d:postTrans dx="0" dy="0" dz="0"/>
                  </am3d:trans>
                  <am3d:raster rName="Office3DRenderer" rVer="16.0.8326">
                    <am3d:blip r:embed="rId9"/>
                  </am3d:raster>
                  <am3d:objViewport viewportSz="24617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1st floor">
                <a:extLst>
                  <a:ext uri="{FF2B5EF4-FFF2-40B4-BE49-F238E27FC236}">
                    <a16:creationId xmlns:a16="http://schemas.microsoft.com/office/drawing/2014/main" id="{FFAE6DB5-DF26-4C61-9A33-761DD5FA51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9"/>
              <a:stretch>
                <a:fillRect/>
              </a:stretch>
            </p:blipFill>
            <p:spPr>
              <a:xfrm>
                <a:off x="7770907" y="4506514"/>
                <a:ext cx="2364124" cy="7889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House" descr="Large three level 3D brick house with a red roof and balconies on the 2nd and 3rd levels. ">
                <a:extLst>
                  <a:ext uri="{FF2B5EF4-FFF2-40B4-BE49-F238E27FC236}">
                    <a16:creationId xmlns:a16="http://schemas.microsoft.com/office/drawing/2014/main" id="{48B2A020-79C6-4514-BE4A-150608B957DA}"/>
                  </a:ext>
                </a:extLst>
              </p:cNvPr>
              <p:cNvGraphicFramePr>
                <a:graphicFrameLocks noChangeAspect="1"/>
              </p:cNvGraphicFramePr>
              <p:nvPr>
                <p:extLst>
                  <p:ext uri="{D42A27DB-BD31-4B8C-83A1-F6EECF244321}">
                    <p14:modId xmlns:p14="http://schemas.microsoft.com/office/powerpoint/2010/main" val="3619357010"/>
                  </p:ext>
                </p:extLst>
              </p:nvPr>
            </p:nvGraphicFramePr>
            <p:xfrm>
              <a:off x="5587254" y="1213686"/>
              <a:ext cx="6203906" cy="4464000"/>
            </p:xfrm>
            <a:graphic>
              <a:graphicData uri="http://schemas.microsoft.com/office/drawing/2017/model3d">
                <am3d:model3d r:embed="rId10">
                  <am3d:spPr>
                    <a:xfrm>
                      <a:off x="0" y="0"/>
                      <a:ext cx="6203906" cy="4464000"/>
                    </a:xfrm>
                    <a:prstGeom prst="rect">
                      <a:avLst/>
                    </a:prstGeom>
                  </am3d:spPr>
                  <am3d:camera>
                    <am3d:pos x="0" y="0" z="63775960"/>
                    <am3d:up dx="0" dy="36000000" dz="0"/>
                    <am3d:lookAt x="0" y="0" z="0"/>
                    <am3d:perspective fov="2700000"/>
                  </am3d:camera>
                  <am3d:trans>
                    <am3d:meterPerModelUnit n="546" d="1000000"/>
                    <am3d:preTrans dx="-88577836" dy="-10613052" dz="-14582696"/>
                    <am3d:scale>
                      <am3d:sx n="1000000" d="1000000"/>
                      <am3d:sy n="1000000" d="1000000"/>
                      <am3d:sz n="1000000" d="1000000"/>
                    </am3d:scale>
                    <am3d:rot ax="424371" ay="1637646" az="195385"/>
                    <am3d:postTrans dx="0" dy="0" dz="0"/>
                  </am3d:trans>
                  <am3d:raster rName="Office3DRenderer" rVer="16.0.8326">
                    <am3d:blip r:embed="rId11"/>
                  </am3d:raster>
                  <am3d:objViewport viewportSz="69276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House" descr="Large three level 3D brick house with a red roof and balconies on the 2nd and 3rd levels. ">
                <a:extLst>
                  <a:ext uri="{FF2B5EF4-FFF2-40B4-BE49-F238E27FC236}">
                    <a16:creationId xmlns:a16="http://schemas.microsoft.com/office/drawing/2014/main" id="{48B2A020-79C6-4514-BE4A-150608B957DA}"/>
                  </a:ext>
                </a:extLst>
              </p:cNvPr>
              <p:cNvPicPr>
                <a:picLocks noGrp="1" noRot="1" noChangeAspect="1" noMove="1" noResize="1" noEditPoints="1" noAdjustHandles="1" noChangeArrowheads="1" noChangeShapeType="1" noCrop="1"/>
              </p:cNvPicPr>
              <p:nvPr/>
            </p:nvPicPr>
            <p:blipFill>
              <a:blip r:embed="rId11"/>
              <a:stretch>
                <a:fillRect/>
              </a:stretch>
            </p:blipFill>
            <p:spPr>
              <a:xfrm>
                <a:off x="5587254" y="1213686"/>
                <a:ext cx="6203906" cy="4464000"/>
              </a:xfrm>
              <a:prstGeom prst="rect">
                <a:avLst/>
              </a:prstGeom>
            </p:spPr>
          </p:pic>
        </mc:Fallback>
      </mc:AlternateContent>
    </p:spTree>
    <p:extLst>
      <p:ext uri="{BB962C8B-B14F-4D97-AF65-F5344CB8AC3E}">
        <p14:creationId xmlns:p14="http://schemas.microsoft.com/office/powerpoint/2010/main" val="2843007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EDF785-0AC6-F272-EB10-50B7B67F4230}"/>
              </a:ext>
            </a:extLst>
          </p:cNvPr>
          <p:cNvPicPr>
            <a:picLocks noChangeAspect="1"/>
          </p:cNvPicPr>
          <p:nvPr/>
        </p:nvPicPr>
        <p:blipFill rotWithShape="1">
          <a:blip r:embed="rId2"/>
          <a:srcRect l="-110" r="8364"/>
          <a:stretch/>
        </p:blipFill>
        <p:spPr>
          <a:xfrm>
            <a:off x="1196" y="-1"/>
            <a:ext cx="12190804" cy="6857327"/>
          </a:xfrm>
          <a:prstGeom prst="rect">
            <a:avLst/>
          </a:prstGeom>
        </p:spPr>
      </p:pic>
    </p:spTree>
    <p:extLst>
      <p:ext uri="{BB962C8B-B14F-4D97-AF65-F5344CB8AC3E}">
        <p14:creationId xmlns:p14="http://schemas.microsoft.com/office/powerpoint/2010/main" val="1791011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F5A1B-C5AC-FC03-51CD-62BC83D6D562}"/>
              </a:ext>
            </a:extLst>
          </p:cNvPr>
          <p:cNvPicPr>
            <a:picLocks noChangeAspect="1"/>
          </p:cNvPicPr>
          <p:nvPr/>
        </p:nvPicPr>
        <p:blipFill rotWithShape="1">
          <a:blip r:embed="rId2"/>
          <a:srcRect l="-23" r="7309"/>
          <a:stretch/>
        </p:blipFill>
        <p:spPr>
          <a:xfrm>
            <a:off x="-266" y="1"/>
            <a:ext cx="12192266" cy="6858150"/>
          </a:xfrm>
          <a:prstGeom prst="rect">
            <a:avLst/>
          </a:prstGeom>
        </p:spPr>
      </p:pic>
    </p:spTree>
    <p:extLst>
      <p:ext uri="{BB962C8B-B14F-4D97-AF65-F5344CB8AC3E}">
        <p14:creationId xmlns:p14="http://schemas.microsoft.com/office/powerpoint/2010/main" val="3955556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02F75E-2C8A-2B4C-6BC2-6B725C70B0F9}"/>
              </a:ext>
            </a:extLst>
          </p:cNvPr>
          <p:cNvPicPr>
            <a:picLocks noChangeAspect="1"/>
          </p:cNvPicPr>
          <p:nvPr/>
        </p:nvPicPr>
        <p:blipFill>
          <a:blip r:embed="rId2"/>
          <a:stretch>
            <a:fillRect/>
          </a:stretch>
        </p:blipFill>
        <p:spPr>
          <a:xfrm>
            <a:off x="0" y="12210"/>
            <a:ext cx="12192000" cy="6833580"/>
          </a:xfrm>
          <a:prstGeom prst="rect">
            <a:avLst/>
          </a:prstGeom>
        </p:spPr>
      </p:pic>
    </p:spTree>
    <p:extLst>
      <p:ext uri="{BB962C8B-B14F-4D97-AF65-F5344CB8AC3E}">
        <p14:creationId xmlns:p14="http://schemas.microsoft.com/office/powerpoint/2010/main" val="3719239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396518-054B-EFA7-0FF7-415D1210F78F}"/>
              </a:ext>
            </a:extLst>
          </p:cNvPr>
          <p:cNvPicPr>
            <a:picLocks noChangeAspect="1"/>
          </p:cNvPicPr>
          <p:nvPr/>
        </p:nvPicPr>
        <p:blipFill rotWithShape="1">
          <a:blip r:embed="rId2"/>
          <a:srcRect l="6989" r="6989"/>
          <a:stretch/>
        </p:blipFill>
        <p:spPr>
          <a:xfrm>
            <a:off x="0" y="-2"/>
            <a:ext cx="12192002" cy="6858001"/>
          </a:xfrm>
          <a:prstGeom prst="rect">
            <a:avLst/>
          </a:prstGeom>
        </p:spPr>
      </p:pic>
      <p:sp>
        <p:nvSpPr>
          <p:cNvPr id="4" name="TextBox 3">
            <a:extLst>
              <a:ext uri="{FF2B5EF4-FFF2-40B4-BE49-F238E27FC236}">
                <a16:creationId xmlns:a16="http://schemas.microsoft.com/office/drawing/2014/main" id="{1F0338B7-D337-0591-7FE7-C6817DA06754}"/>
              </a:ext>
            </a:extLst>
          </p:cNvPr>
          <p:cNvSpPr txBox="1"/>
          <p:nvPr/>
        </p:nvSpPr>
        <p:spPr>
          <a:xfrm>
            <a:off x="2610339" y="2782276"/>
            <a:ext cx="7752861" cy="1015663"/>
          </a:xfrm>
          <a:prstGeom prst="rect">
            <a:avLst/>
          </a:prstGeom>
          <a:noFill/>
        </p:spPr>
        <p:txBody>
          <a:bodyPr wrap="square" rtlCol="0">
            <a:spAutoFit/>
          </a:bodyPr>
          <a:lstStyle/>
          <a:p>
            <a:r>
              <a:rPr lang="en-US" altLang="ko-KR" sz="6000" b="1" dirty="0">
                <a:solidFill>
                  <a:schemeClr val="accent1"/>
                </a:solidFill>
              </a:rPr>
              <a:t>Thanks For Listening</a:t>
            </a:r>
            <a:endParaRPr lang="ko-KR" altLang="en-US" sz="6000" b="1" dirty="0">
              <a:solidFill>
                <a:schemeClr val="accent1"/>
              </a:solidFill>
            </a:endParaRPr>
          </a:p>
        </p:txBody>
      </p:sp>
    </p:spTree>
    <p:extLst>
      <p:ext uri="{BB962C8B-B14F-4D97-AF65-F5344CB8AC3E}">
        <p14:creationId xmlns:p14="http://schemas.microsoft.com/office/powerpoint/2010/main" val="297488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8F0C-4EAD-71AC-997D-D2C5B87F8F19}"/>
              </a:ext>
            </a:extLst>
          </p:cNvPr>
          <p:cNvSpPr>
            <a:spLocks noGrp="1"/>
          </p:cNvSpPr>
          <p:nvPr>
            <p:ph type="title"/>
          </p:nvPr>
        </p:nvSpPr>
        <p:spPr/>
        <p:txBody>
          <a:bodyPr/>
          <a:lstStyle/>
          <a:p>
            <a:r>
              <a:rPr lang="en-US" altLang="ko-KR" dirty="0"/>
              <a:t>                        </a:t>
            </a:r>
            <a:r>
              <a:rPr lang="en-US" altLang="ko-KR" b="1" dirty="0"/>
              <a:t>Contents</a:t>
            </a:r>
            <a:endParaRPr lang="ko-KR" altLang="en-US" b="1" dirty="0"/>
          </a:p>
        </p:txBody>
      </p:sp>
      <p:sp>
        <p:nvSpPr>
          <p:cNvPr id="3" name="Content Placeholder 2">
            <a:extLst>
              <a:ext uri="{FF2B5EF4-FFF2-40B4-BE49-F238E27FC236}">
                <a16:creationId xmlns:a16="http://schemas.microsoft.com/office/drawing/2014/main" id="{CF325BF9-BDC4-F9D8-4B08-042279478FA5}"/>
              </a:ext>
            </a:extLst>
          </p:cNvPr>
          <p:cNvSpPr>
            <a:spLocks noGrp="1"/>
          </p:cNvSpPr>
          <p:nvPr>
            <p:ph idx="1"/>
          </p:nvPr>
        </p:nvSpPr>
        <p:spPr>
          <a:xfrm>
            <a:off x="508275" y="2136762"/>
            <a:ext cx="11188589" cy="4135616"/>
          </a:xfrm>
        </p:spPr>
        <p:txBody>
          <a:bodyPr/>
          <a:lstStyle/>
          <a:p>
            <a:r>
              <a:rPr lang="en-US" altLang="ko-KR" dirty="0"/>
              <a:t>Humidity and temperature sensor</a:t>
            </a:r>
          </a:p>
          <a:p>
            <a:r>
              <a:rPr lang="en-US" altLang="ko-KR" dirty="0"/>
              <a:t>Flame sensor</a:t>
            </a:r>
          </a:p>
          <a:p>
            <a:r>
              <a:rPr lang="en-US" altLang="ko-KR" dirty="0"/>
              <a:t>Buzzer sensor</a:t>
            </a:r>
          </a:p>
          <a:p>
            <a:r>
              <a:rPr lang="en-US" altLang="ko-KR" dirty="0"/>
              <a:t>Touch sensor</a:t>
            </a:r>
          </a:p>
          <a:p>
            <a:r>
              <a:rPr lang="en-US" altLang="ko-KR" dirty="0"/>
              <a:t>Button sensor</a:t>
            </a:r>
          </a:p>
          <a:p>
            <a:r>
              <a:rPr lang="en-US" altLang="ko-KR" dirty="0"/>
              <a:t>LED sensor</a:t>
            </a:r>
          </a:p>
          <a:p>
            <a:r>
              <a:rPr lang="en-US" altLang="ko-KR" dirty="0"/>
              <a:t>Camera </a:t>
            </a:r>
            <a:endParaRPr lang="ko-KR" altLang="en-US" dirty="0"/>
          </a:p>
        </p:txBody>
      </p:sp>
    </p:spTree>
    <p:extLst>
      <p:ext uri="{BB962C8B-B14F-4D97-AF65-F5344CB8AC3E}">
        <p14:creationId xmlns:p14="http://schemas.microsoft.com/office/powerpoint/2010/main" val="876662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0B4D-566D-4845-B681-CFC0DE4B0485}"/>
              </a:ext>
            </a:extLst>
          </p:cNvPr>
          <p:cNvSpPr>
            <a:spLocks noGrp="1"/>
          </p:cNvSpPr>
          <p:nvPr>
            <p:ph type="title"/>
          </p:nvPr>
        </p:nvSpPr>
        <p:spPr/>
        <p:txBody>
          <a:bodyPr>
            <a:normAutofit/>
          </a:bodyPr>
          <a:lstStyle/>
          <a:p>
            <a:r>
              <a:rPr lang="en-US" altLang="ko-KR" dirty="0"/>
              <a:t>                   </a:t>
            </a:r>
            <a:r>
              <a:rPr lang="en-US" altLang="ko-KR" b="1" dirty="0"/>
              <a:t>humidity and temperature sensor</a:t>
            </a:r>
            <a:endParaRPr lang="en-US" b="1" dirty="0"/>
          </a:p>
        </p:txBody>
      </p:sp>
      <mc:AlternateContent xmlns:mc="http://schemas.openxmlformats.org/markup-compatibility/2006">
        <mc:Choice xmlns:am3d="http://schemas.microsoft.com/office/drawing/2017/model3d" Requires="am3d">
          <p:graphicFrame>
            <p:nvGraphicFramePr>
              <p:cNvPr id="5" name="3D Model 1st Floor Top Sideways" descr="Birds' eye view of the 1st floor, turned sideways">
                <a:extLst>
                  <a:ext uri="{FF2B5EF4-FFF2-40B4-BE49-F238E27FC236}">
                    <a16:creationId xmlns:a16="http://schemas.microsoft.com/office/drawing/2014/main" id="{EA02D92D-43A6-4105-911D-61826C0D4F49}"/>
                  </a:ext>
                </a:extLst>
              </p:cNvPr>
              <p:cNvGraphicFramePr>
                <a:graphicFrameLocks noChangeAspect="1"/>
              </p:cNvGraphicFramePr>
              <p:nvPr>
                <p:extLst>
                  <p:ext uri="{D42A27DB-BD31-4B8C-83A1-F6EECF244321}">
                    <p14:modId xmlns:p14="http://schemas.microsoft.com/office/powerpoint/2010/main" val="1331617268"/>
                  </p:ext>
                </p:extLst>
              </p:nvPr>
            </p:nvGraphicFramePr>
            <p:xfrm rot="16200000">
              <a:off x="1541551" y="-113009"/>
              <a:ext cx="5684442" cy="8073332"/>
            </p:xfrm>
            <a:graphic>
              <a:graphicData uri="http://schemas.microsoft.com/office/drawing/2017/model3d">
                <am3d:model3d r:embed="rId2">
                  <am3d:spPr>
                    <a:xfrm rot="16200000">
                      <a:off x="0" y="0"/>
                      <a:ext cx="5684442" cy="8073332"/>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512506" ay="-612" az="18741"/>
                    <am3d:postTrans dx="0" dy="0" dz="0"/>
                  </am3d:trans>
                  <am3d:raster rName="Office3DRenderer" rVer="16.0.8326">
                    <am3d:blip r:embed="rId3"/>
                  </am3d:raster>
                  <am3d:objViewport viewportSz="100662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1st Floor Top Sideways" descr="Birds' eye view of the 1st floor, turned sideways">
                <a:extLst>
                  <a:ext uri="{FF2B5EF4-FFF2-40B4-BE49-F238E27FC236}">
                    <a16:creationId xmlns:a16="http://schemas.microsoft.com/office/drawing/2014/main" id="{EA02D92D-43A6-4105-911D-61826C0D4F49}"/>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1541551" y="-113009"/>
                <a:ext cx="5684442" cy="8073332"/>
              </a:xfrm>
              <a:prstGeom prst="rect">
                <a:avLst/>
              </a:prstGeom>
            </p:spPr>
          </p:pic>
        </mc:Fallback>
      </mc:AlternateContent>
      <p:sp>
        <p:nvSpPr>
          <p:cNvPr id="4" name="Text Placeholder 3">
            <a:extLst>
              <a:ext uri="{FF2B5EF4-FFF2-40B4-BE49-F238E27FC236}">
                <a16:creationId xmlns:a16="http://schemas.microsoft.com/office/drawing/2014/main" id="{5FD4249D-5306-410B-9C06-2B6EC6A4E64C}"/>
              </a:ext>
            </a:extLst>
          </p:cNvPr>
          <p:cNvSpPr>
            <a:spLocks noGrp="1"/>
          </p:cNvSpPr>
          <p:nvPr>
            <p:ph type="body" sz="half" idx="2"/>
          </p:nvPr>
        </p:nvSpPr>
        <p:spPr/>
        <p:txBody>
          <a:bodyPr/>
          <a:lstStyle/>
          <a:p>
            <a:r>
              <a:rPr lang="en-US" altLang="ko-KR" dirty="0"/>
              <a:t> The humidity sensor that can also calculate the temperature of an area. This sensor has a relatively long transmission distance, allowing the sensor to transmit data through wires up to 20m away from the Raspberry Pi.</a:t>
            </a:r>
            <a:endParaRPr lang="en-US" dirty="0">
              <a:solidFill>
                <a:schemeClr val="bg1"/>
              </a:solidFill>
              <a:latin typeface="Century Gothic" panose="020B0502020202020204" pitchFamily="34" charset="0"/>
            </a:endParaRPr>
          </a:p>
        </p:txBody>
      </p:sp>
      <p:sp>
        <p:nvSpPr>
          <p:cNvPr id="11" name="TextBox 2nd Floor">
            <a:extLst>
              <a:ext uri="{FF2B5EF4-FFF2-40B4-BE49-F238E27FC236}">
                <a16:creationId xmlns:a16="http://schemas.microsoft.com/office/drawing/2014/main" id="{AFC66286-FD46-41B1-B334-4E6BDA1AD101}"/>
              </a:ext>
              <a:ext uri="{C183D7F6-B498-43B3-948B-1728B52AA6E4}">
                <adec:decorative xmlns:adec="http://schemas.microsoft.com/office/drawing/2017/decorative" val="1"/>
              </a:ext>
            </a:extLst>
          </p:cNvPr>
          <p:cNvSpPr txBox="1"/>
          <p:nvPr/>
        </p:nvSpPr>
        <p:spPr>
          <a:xfrm>
            <a:off x="-2389075" y="1828800"/>
            <a:ext cx="1106393" cy="369332"/>
          </a:xfrm>
          <a:prstGeom prst="rect">
            <a:avLst/>
          </a:prstGeom>
          <a:noFill/>
        </p:spPr>
        <p:txBody>
          <a:bodyPr wrap="none" rtlCol="0">
            <a:spAutoFit/>
          </a:bodyPr>
          <a:lstStyle/>
          <a:p>
            <a:r>
              <a:rPr lang="en-US" dirty="0"/>
              <a:t>2</a:t>
            </a:r>
            <a:r>
              <a:rPr lang="en-US" baseline="30000" dirty="0"/>
              <a:t>nd</a:t>
            </a:r>
            <a:r>
              <a:rPr lang="en-US" dirty="0"/>
              <a:t> Floor</a:t>
            </a:r>
          </a:p>
        </p:txBody>
      </p:sp>
      <mc:AlternateContent xmlns:mc="http://schemas.openxmlformats.org/markup-compatibility/2006">
        <mc:Choice xmlns:am3d="http://schemas.microsoft.com/office/drawing/2017/model3d" Requires="am3d">
          <p:graphicFrame>
            <p:nvGraphicFramePr>
              <p:cNvPr id="6" name="3D Model 2nd Floor Top">
                <a:extLst>
                  <a:ext uri="{FF2B5EF4-FFF2-40B4-BE49-F238E27FC236}">
                    <a16:creationId xmlns:a16="http://schemas.microsoft.com/office/drawing/2014/main" id="{36C8EACE-85B9-4446-91EF-E7F8FF0AEFB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659000552"/>
                  </p:ext>
                </p:extLst>
              </p:nvPr>
            </p:nvGraphicFramePr>
            <p:xfrm>
              <a:off x="-3387145" y="2294964"/>
              <a:ext cx="2988999" cy="4303016"/>
            </p:xfrm>
            <a:graphic>
              <a:graphicData uri="http://schemas.microsoft.com/office/drawing/2017/model3d">
                <am3d:model3d r:embed="rId4">
                  <am3d:spPr>
                    <a:xfrm>
                      <a:off x="0" y="0"/>
                      <a:ext cx="2988999" cy="4303016"/>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5"/>
                  </am3d:raster>
                  <am3d:objViewport viewportSz="5418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nd Floor Top">
                <a:extLst>
                  <a:ext uri="{FF2B5EF4-FFF2-40B4-BE49-F238E27FC236}">
                    <a16:creationId xmlns:a16="http://schemas.microsoft.com/office/drawing/2014/main" id="{36C8EACE-85B9-4446-91EF-E7F8FF0AEF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3387145" y="2294964"/>
                <a:ext cx="2988999" cy="4303016"/>
              </a:xfrm>
              <a:prstGeom prst="rect">
                <a:avLst/>
              </a:prstGeom>
            </p:spPr>
          </p:pic>
        </mc:Fallback>
      </mc:AlternateContent>
      <p:sp>
        <p:nvSpPr>
          <p:cNvPr id="10" name="TextBox 3rd Floor">
            <a:extLst>
              <a:ext uri="{FF2B5EF4-FFF2-40B4-BE49-F238E27FC236}">
                <a16:creationId xmlns:a16="http://schemas.microsoft.com/office/drawing/2014/main" id="{0FAAB109-C81C-4FAA-AE05-34053E9A4CF7}"/>
              </a:ext>
              <a:ext uri="{C183D7F6-B498-43B3-948B-1728B52AA6E4}">
                <adec:decorative xmlns:adec="http://schemas.microsoft.com/office/drawing/2017/decorative" val="1"/>
              </a:ext>
            </a:extLst>
          </p:cNvPr>
          <p:cNvSpPr txBox="1"/>
          <p:nvPr/>
        </p:nvSpPr>
        <p:spPr>
          <a:xfrm>
            <a:off x="-6379464" y="1828800"/>
            <a:ext cx="1058303" cy="369332"/>
          </a:xfrm>
          <a:prstGeom prst="rect">
            <a:avLst/>
          </a:prstGeom>
          <a:noFill/>
        </p:spPr>
        <p:txBody>
          <a:bodyPr wrap="none" rtlCol="0">
            <a:spAutoFit/>
          </a:bodyPr>
          <a:lstStyle/>
          <a:p>
            <a:r>
              <a:rPr lang="en-US" dirty="0"/>
              <a:t>3</a:t>
            </a:r>
            <a:r>
              <a:rPr lang="en-US" baseline="30000" dirty="0"/>
              <a:t>rd</a:t>
            </a:r>
            <a:r>
              <a:rPr lang="en-US" dirty="0"/>
              <a:t> Floor</a:t>
            </a:r>
          </a:p>
        </p:txBody>
      </p:sp>
      <mc:AlternateContent xmlns:mc="http://schemas.openxmlformats.org/markup-compatibility/2006">
        <mc:Choice xmlns:am3d="http://schemas.microsoft.com/office/drawing/2017/model3d" Requires="am3d">
          <p:graphicFrame>
            <p:nvGraphicFrame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33146063"/>
                  </p:ext>
                </p:extLst>
              </p:nvPr>
            </p:nvGraphicFramePr>
            <p:xfrm>
              <a:off x="-7415784" y="2294964"/>
              <a:ext cx="3030175" cy="4046587"/>
            </p:xfrm>
            <a:graphic>
              <a:graphicData uri="http://schemas.microsoft.com/office/drawing/2017/model3d">
                <am3d:model3d r:embed="rId6">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7"/>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7"/>
              <a:stretch>
                <a:fillRect/>
              </a:stretch>
            </p:blipFill>
            <p:spPr>
              <a:xfrm>
                <a:off x="-7415784" y="2294964"/>
                <a:ext cx="3030175" cy="4046587"/>
              </a:xfrm>
              <a:prstGeom prst="rect">
                <a:avLst/>
              </a:prstGeom>
            </p:spPr>
          </p:pic>
        </mc:Fallback>
      </mc:AlternateContent>
      <p:sp>
        <p:nvSpPr>
          <p:cNvPr id="9" name="TextBox Roof">
            <a:extLst>
              <a:ext uri="{FF2B5EF4-FFF2-40B4-BE49-F238E27FC236}">
                <a16:creationId xmlns:a16="http://schemas.microsoft.com/office/drawing/2014/main" id="{00EAADDF-FCBB-4DBE-84D9-C6A4D63ACB36}"/>
              </a:ext>
              <a:ext uri="{C183D7F6-B498-43B3-948B-1728B52AA6E4}">
                <adec:decorative xmlns:adec="http://schemas.microsoft.com/office/drawing/2017/decorative" val="1"/>
              </a:ext>
            </a:extLst>
          </p:cNvPr>
          <p:cNvSpPr txBox="1"/>
          <p:nvPr/>
        </p:nvSpPr>
        <p:spPr>
          <a:xfrm>
            <a:off x="5425440" y="-926592"/>
            <a:ext cx="697627"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7" name="3D Roof">
                <a:extLst>
                  <a:ext uri="{FF2B5EF4-FFF2-40B4-BE49-F238E27FC236}">
                    <a16:creationId xmlns:a16="http://schemas.microsoft.com/office/drawing/2014/main" id="{40305D84-E482-4A01-AD43-FDBF964DAB2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041876577"/>
                  </p:ext>
                </p:extLst>
              </p:nvPr>
            </p:nvGraphicFramePr>
            <p:xfrm>
              <a:off x="783824" y="-1449970"/>
              <a:ext cx="4073917" cy="1233208"/>
            </p:xfrm>
            <a:graphic>
              <a:graphicData uri="http://schemas.microsoft.com/office/drawing/2017/model3d">
                <am3d:model3d r:embed="rId8">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9"/>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Roof">
                <a:extLst>
                  <a:ext uri="{FF2B5EF4-FFF2-40B4-BE49-F238E27FC236}">
                    <a16:creationId xmlns:a16="http://schemas.microsoft.com/office/drawing/2014/main" id="{40305D84-E482-4A01-AD43-FDBF964DAB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9"/>
              <a:stretch>
                <a:fillRect/>
              </a:stretch>
            </p:blipFill>
            <p:spPr>
              <a:xfrm>
                <a:off x="783824" y="-1449970"/>
                <a:ext cx="4073917" cy="1233208"/>
              </a:xfrm>
              <a:prstGeom prst="rect">
                <a:avLst/>
              </a:prstGeom>
            </p:spPr>
          </p:pic>
        </mc:Fallback>
      </mc:AlternateContent>
      <p:pic>
        <p:nvPicPr>
          <p:cNvPr id="12" name="Picture 11">
            <a:extLst>
              <a:ext uri="{FF2B5EF4-FFF2-40B4-BE49-F238E27FC236}">
                <a16:creationId xmlns:a16="http://schemas.microsoft.com/office/drawing/2014/main" id="{C26412A1-9025-DE0F-2073-BD722D3C6EBF}"/>
              </a:ext>
            </a:extLst>
          </p:cNvPr>
          <p:cNvPicPr>
            <a:picLocks noChangeAspect="1"/>
          </p:cNvPicPr>
          <p:nvPr/>
        </p:nvPicPr>
        <p:blipFill>
          <a:blip r:embed="rId10"/>
          <a:stretch>
            <a:fillRect/>
          </a:stretch>
        </p:blipFill>
        <p:spPr>
          <a:xfrm>
            <a:off x="1832852" y="2760956"/>
            <a:ext cx="474471" cy="1828800"/>
          </a:xfrm>
          <a:prstGeom prst="rect">
            <a:avLst/>
          </a:prstGeom>
        </p:spPr>
      </p:pic>
      <p:pic>
        <p:nvPicPr>
          <p:cNvPr id="15" name="Picture 14">
            <a:extLst>
              <a:ext uri="{FF2B5EF4-FFF2-40B4-BE49-F238E27FC236}">
                <a16:creationId xmlns:a16="http://schemas.microsoft.com/office/drawing/2014/main" id="{D0323912-585A-B59D-79CE-5B9329149A84}"/>
              </a:ext>
            </a:extLst>
          </p:cNvPr>
          <p:cNvPicPr>
            <a:picLocks noChangeAspect="1"/>
          </p:cNvPicPr>
          <p:nvPr/>
        </p:nvPicPr>
        <p:blipFill>
          <a:blip r:embed="rId11"/>
          <a:stretch>
            <a:fillRect/>
          </a:stretch>
        </p:blipFill>
        <p:spPr>
          <a:xfrm>
            <a:off x="9307191" y="4707172"/>
            <a:ext cx="1771794" cy="1771794"/>
          </a:xfrm>
          <a:prstGeom prst="rect">
            <a:avLst/>
          </a:prstGeom>
        </p:spPr>
      </p:pic>
    </p:spTree>
    <p:extLst>
      <p:ext uri="{BB962C8B-B14F-4D97-AF65-F5344CB8AC3E}">
        <p14:creationId xmlns:p14="http://schemas.microsoft.com/office/powerpoint/2010/main" val="2203089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9DDF-D246-4D4B-97B1-DEAD14F9355B}"/>
              </a:ext>
            </a:extLst>
          </p:cNvPr>
          <p:cNvSpPr>
            <a:spLocks noGrp="1"/>
          </p:cNvSpPr>
          <p:nvPr>
            <p:ph type="title"/>
          </p:nvPr>
        </p:nvSpPr>
        <p:spPr/>
        <p:txBody>
          <a:bodyPr>
            <a:normAutofit/>
          </a:bodyPr>
          <a:lstStyle/>
          <a:p>
            <a:r>
              <a:rPr lang="en-US" altLang="ko-KR" dirty="0"/>
              <a:t>                               </a:t>
            </a:r>
            <a:r>
              <a:rPr lang="en-US" altLang="ko-KR" b="1" dirty="0"/>
              <a:t>Flame sensor</a:t>
            </a:r>
            <a:endParaRPr lang="en-US" b="1" dirty="0"/>
          </a:p>
        </p:txBody>
      </p:sp>
      <mc:AlternateContent xmlns:mc="http://schemas.openxmlformats.org/markup-compatibility/2006">
        <mc:Choice xmlns:am3d="http://schemas.microsoft.com/office/drawing/2017/model3d" Requires="am3d">
          <p:graphicFrame>
            <p:nvGraphicFramePr>
              <p:cNvPr id="8" name="3D Model 3rd Floor Side" descr="Top Side view of the 3rd Floor 3D Floorplan">
                <a:extLst>
                  <a:ext uri="{FF2B5EF4-FFF2-40B4-BE49-F238E27FC236}">
                    <a16:creationId xmlns:a16="http://schemas.microsoft.com/office/drawing/2014/main" id="{2E06940A-0C29-4CEC-BD19-6E0C4546CACB}"/>
                  </a:ext>
                </a:extLst>
              </p:cNvPr>
              <p:cNvGraphicFramePr>
                <a:graphicFrameLocks noChangeAspect="1"/>
              </p:cNvGraphicFramePr>
              <p:nvPr>
                <p:extLst>
                  <p:ext uri="{D42A27DB-BD31-4B8C-83A1-F6EECF244321}">
                    <p14:modId xmlns:p14="http://schemas.microsoft.com/office/powerpoint/2010/main" val="970066930"/>
                  </p:ext>
                </p:extLst>
              </p:nvPr>
            </p:nvGraphicFramePr>
            <p:xfrm rot="16200000">
              <a:off x="1407139" y="108392"/>
              <a:ext cx="5715013" cy="7632000"/>
            </p:xfrm>
            <a:graphic>
              <a:graphicData uri="http://schemas.microsoft.com/office/drawing/2017/model3d">
                <am3d:model3d r:embed="rId2">
                  <am3d:spPr>
                    <a:xfrm rot="16200000">
                      <a:off x="0" y="0"/>
                      <a:ext cx="5715013" cy="7632000"/>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110231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3rd Floor Side" descr="Top Side view of the 3rd Floor 3D Floorplan">
                <a:extLst>
                  <a:ext uri="{FF2B5EF4-FFF2-40B4-BE49-F238E27FC236}">
                    <a16:creationId xmlns:a16="http://schemas.microsoft.com/office/drawing/2014/main" id="{2E06940A-0C29-4CEC-BD19-6E0C4546CACB}"/>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1407139" y="108392"/>
                <a:ext cx="5715013" cy="7632000"/>
              </a:xfrm>
              <a:prstGeom prst="rect">
                <a:avLst/>
              </a:prstGeom>
            </p:spPr>
          </p:pic>
        </mc:Fallback>
      </mc:AlternateContent>
      <p:sp>
        <p:nvSpPr>
          <p:cNvPr id="4" name="Text Placeholder 3">
            <a:extLst>
              <a:ext uri="{FF2B5EF4-FFF2-40B4-BE49-F238E27FC236}">
                <a16:creationId xmlns:a16="http://schemas.microsoft.com/office/drawing/2014/main" id="{91943A08-891B-45B0-BD90-1B8606F7F9F3}"/>
              </a:ext>
            </a:extLst>
          </p:cNvPr>
          <p:cNvSpPr>
            <a:spLocks noGrp="1"/>
          </p:cNvSpPr>
          <p:nvPr>
            <p:ph type="body" sz="half" idx="2"/>
          </p:nvPr>
        </p:nvSpPr>
        <p:spPr>
          <a:xfrm>
            <a:off x="8702934" y="1443499"/>
            <a:ext cx="3184265" cy="4649647"/>
          </a:xfrm>
        </p:spPr>
        <p:txBody>
          <a:bodyPr/>
          <a:lstStyle/>
          <a:p>
            <a:r>
              <a:rPr lang="en-US" altLang="ko-KR" dirty="0"/>
              <a:t>Flame can detect infrared light with a wavelength ranging from 700nm to 1000nm. The far-infrared flame probe converts the light detected in the form of infrared light into current changes. Sensitivity is adjusted through the onboard variable resistor with a detection angle of 60 degrees.</a:t>
            </a:r>
            <a:endParaRPr lang="en-US" dirty="0">
              <a:latin typeface="Century Gothic" panose="020B0502020202020204" pitchFamily="34" charset="0"/>
            </a:endParaRPr>
          </a:p>
          <a:p>
            <a:endParaRPr lang="en-US" dirty="0">
              <a:solidFill>
                <a:schemeClr val="bg1"/>
              </a:solidFill>
              <a:latin typeface="Century Gothic" panose="020B0502020202020204" pitchFamily="34" charset="0"/>
            </a:endParaRPr>
          </a:p>
        </p:txBody>
      </p:sp>
      <p:sp>
        <p:nvSpPr>
          <p:cNvPr id="10" name="TextBox 2nd Floor">
            <a:extLst>
              <a:ext uri="{FF2B5EF4-FFF2-40B4-BE49-F238E27FC236}">
                <a16:creationId xmlns:a16="http://schemas.microsoft.com/office/drawing/2014/main" id="{42DBAED1-6F6C-4AA8-9F54-D7B1B067C598}"/>
              </a:ext>
              <a:ext uri="{C183D7F6-B498-43B3-948B-1728B52AA6E4}">
                <adec:decorative xmlns:adec="http://schemas.microsoft.com/office/drawing/2017/decorative" val="1"/>
              </a:ext>
            </a:extLst>
          </p:cNvPr>
          <p:cNvSpPr txBox="1"/>
          <p:nvPr/>
        </p:nvSpPr>
        <p:spPr>
          <a:xfrm>
            <a:off x="13737385" y="1828800"/>
            <a:ext cx="997389" cy="369332"/>
          </a:xfrm>
          <a:prstGeom prst="rect">
            <a:avLst/>
          </a:prstGeom>
          <a:noFill/>
        </p:spPr>
        <p:txBody>
          <a:bodyPr wrap="none" rtlCol="0">
            <a:spAutoFit/>
          </a:bodyPr>
          <a:lstStyle/>
          <a:p>
            <a:r>
              <a:rPr lang="en-US" dirty="0"/>
              <a:t>2</a:t>
            </a:r>
            <a:r>
              <a:rPr lang="en-US" baseline="30000" dirty="0"/>
              <a:t>nd</a:t>
            </a:r>
            <a:r>
              <a:rPr lang="en-US" dirty="0"/>
              <a:t> Floor</a:t>
            </a:r>
          </a:p>
        </p:txBody>
      </p:sp>
      <mc:AlternateContent xmlns:mc="http://schemas.openxmlformats.org/markup-compatibility/2006">
        <mc:Choice xmlns:am3d="http://schemas.microsoft.com/office/drawing/2017/model3d" Requires="am3d">
          <p:graphicFrame>
            <p:nvGraphicFramePr>
              <p:cNvPr id="6" name="3D Model 2nd Floor">
                <a:extLst>
                  <a:ext uri="{FF2B5EF4-FFF2-40B4-BE49-F238E27FC236}">
                    <a16:creationId xmlns:a16="http://schemas.microsoft.com/office/drawing/2014/main" id="{278C6FF2-B4EA-43D3-ADED-32B5C3D26CE2}"/>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39938324"/>
                  </p:ext>
                </p:extLst>
              </p:nvPr>
            </p:nvGraphicFramePr>
            <p:xfrm>
              <a:off x="12739315" y="2294964"/>
              <a:ext cx="2988999" cy="4303016"/>
            </p:xfrm>
            <a:graphic>
              <a:graphicData uri="http://schemas.microsoft.com/office/drawing/2017/model3d">
                <am3d:model3d r:embed="rId4">
                  <am3d:spPr>
                    <a:xfrm>
                      <a:off x="0" y="0"/>
                      <a:ext cx="2988999" cy="4303016"/>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5"/>
                  </am3d:raster>
                  <am3d:objViewport viewportSz="5418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nd Floor">
                <a:extLst>
                  <a:ext uri="{FF2B5EF4-FFF2-40B4-BE49-F238E27FC236}">
                    <a16:creationId xmlns:a16="http://schemas.microsoft.com/office/drawing/2014/main" id="{278C6FF2-B4EA-43D3-ADED-32B5C3D26C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12739315" y="2294964"/>
                <a:ext cx="2988999" cy="4303016"/>
              </a:xfrm>
              <a:prstGeom prst="rect">
                <a:avLst/>
              </a:prstGeom>
            </p:spPr>
          </p:pic>
        </mc:Fallback>
      </mc:AlternateContent>
      <p:sp>
        <p:nvSpPr>
          <p:cNvPr id="11" name="TextBox 1st Floor">
            <a:extLst>
              <a:ext uri="{FF2B5EF4-FFF2-40B4-BE49-F238E27FC236}">
                <a16:creationId xmlns:a16="http://schemas.microsoft.com/office/drawing/2014/main" id="{3EE64FD5-1C6D-49DE-A4AE-F611D209F3B6}"/>
              </a:ext>
              <a:ext uri="{C183D7F6-B498-43B3-948B-1728B52AA6E4}">
                <adec:decorative xmlns:adec="http://schemas.microsoft.com/office/drawing/2017/decorative" val="1"/>
              </a:ext>
            </a:extLst>
          </p:cNvPr>
          <p:cNvSpPr txBox="1"/>
          <p:nvPr/>
        </p:nvSpPr>
        <p:spPr>
          <a:xfrm>
            <a:off x="17866868" y="1828800"/>
            <a:ext cx="947567" cy="369332"/>
          </a:xfrm>
          <a:prstGeom prst="rect">
            <a:avLst/>
          </a:prstGeom>
          <a:noFill/>
        </p:spPr>
        <p:txBody>
          <a:bodyPr wrap="none" rtlCol="0">
            <a:spAutoFit/>
          </a:bodyPr>
          <a:lstStyle/>
          <a:p>
            <a:r>
              <a:rPr lang="en-US" dirty="0"/>
              <a:t>1</a:t>
            </a:r>
            <a:r>
              <a:rPr lang="en-US" baseline="30000" dirty="0"/>
              <a:t>st</a:t>
            </a:r>
            <a:r>
              <a:rPr lang="en-US" dirty="0"/>
              <a:t> Floor</a:t>
            </a:r>
          </a:p>
        </p:txBody>
      </p:sp>
      <mc:AlternateContent xmlns:mc="http://schemas.openxmlformats.org/markup-compatibility/2006">
        <mc:Choice xmlns:am3d="http://schemas.microsoft.com/office/drawing/2017/model3d" Requires="am3d">
          <p:graphicFrame>
            <p:nvGraphicFramePr>
              <p:cNvPr id="5" name="3D Model 1st Floor">
                <a:extLst>
                  <a:ext uri="{FF2B5EF4-FFF2-40B4-BE49-F238E27FC236}">
                    <a16:creationId xmlns:a16="http://schemas.microsoft.com/office/drawing/2014/main" id="{557832FF-5D64-47EF-84FD-06ACBD8A766C}"/>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972778870"/>
                  </p:ext>
                </p:extLst>
              </p:nvPr>
            </p:nvGraphicFramePr>
            <p:xfrm>
              <a:off x="16726778" y="2294964"/>
              <a:ext cx="3003700" cy="4309365"/>
            </p:xfrm>
            <a:graphic>
              <a:graphicData uri="http://schemas.microsoft.com/office/drawing/2017/model3d">
                <am3d:model3d r:embed="rId6">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7"/>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1st Floor">
                <a:extLst>
                  <a:ext uri="{FF2B5EF4-FFF2-40B4-BE49-F238E27FC236}">
                    <a16:creationId xmlns:a16="http://schemas.microsoft.com/office/drawing/2014/main" id="{557832FF-5D64-47EF-84FD-06ACBD8A76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7"/>
              <a:stretch>
                <a:fillRect/>
              </a:stretch>
            </p:blipFill>
            <p:spPr>
              <a:xfrm>
                <a:off x="16726778" y="2294964"/>
                <a:ext cx="3003700" cy="4309365"/>
              </a:xfrm>
              <a:prstGeom prst="rect">
                <a:avLst/>
              </a:prstGeom>
            </p:spPr>
          </p:pic>
        </mc:Fallback>
      </mc:AlternateContent>
      <p:sp>
        <p:nvSpPr>
          <p:cNvPr id="9" name="TextBox Roof">
            <a:extLst>
              <a:ext uri="{FF2B5EF4-FFF2-40B4-BE49-F238E27FC236}">
                <a16:creationId xmlns:a16="http://schemas.microsoft.com/office/drawing/2014/main" id="{578ABBD5-23EA-44F3-95D4-DF1817F1A49F}"/>
              </a:ext>
              <a:ext uri="{C183D7F6-B498-43B3-948B-1728B52AA6E4}">
                <adec:decorative xmlns:adec="http://schemas.microsoft.com/office/drawing/2017/decorative" val="1"/>
              </a:ext>
            </a:extLst>
          </p:cNvPr>
          <p:cNvSpPr txBox="1"/>
          <p:nvPr/>
        </p:nvSpPr>
        <p:spPr>
          <a:xfrm>
            <a:off x="5425440" y="-926592"/>
            <a:ext cx="619144"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7" name="3D Roof">
                <a:extLst>
                  <a:ext uri="{FF2B5EF4-FFF2-40B4-BE49-F238E27FC236}">
                    <a16:creationId xmlns:a16="http://schemas.microsoft.com/office/drawing/2014/main" id="{2B15E4EF-AC7B-4177-9066-CB6319BB834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647728441"/>
                  </p:ext>
                </p:extLst>
              </p:nvPr>
            </p:nvGraphicFramePr>
            <p:xfrm>
              <a:off x="783824" y="-1449970"/>
              <a:ext cx="4073917" cy="1233208"/>
            </p:xfrm>
            <a:graphic>
              <a:graphicData uri="http://schemas.microsoft.com/office/drawing/2017/model3d">
                <am3d:model3d r:embed="rId8">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9"/>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Roof">
                <a:extLst>
                  <a:ext uri="{FF2B5EF4-FFF2-40B4-BE49-F238E27FC236}">
                    <a16:creationId xmlns:a16="http://schemas.microsoft.com/office/drawing/2014/main" id="{2B15E4EF-AC7B-4177-9066-CB6319BB83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9"/>
              <a:stretch>
                <a:fillRect/>
              </a:stretch>
            </p:blipFill>
            <p:spPr>
              <a:xfrm>
                <a:off x="783824" y="-1449970"/>
                <a:ext cx="4073917" cy="1233208"/>
              </a:xfrm>
              <a:prstGeom prst="rect">
                <a:avLst/>
              </a:prstGeom>
            </p:spPr>
          </p:pic>
        </mc:Fallback>
      </mc:AlternateContent>
      <p:pic>
        <p:nvPicPr>
          <p:cNvPr id="13" name="Picture 12" descr="Logo&#10;&#10;Description automatically generated">
            <a:extLst>
              <a:ext uri="{FF2B5EF4-FFF2-40B4-BE49-F238E27FC236}">
                <a16:creationId xmlns:a16="http://schemas.microsoft.com/office/drawing/2014/main" id="{46B3D08E-BCC6-1BAB-83D5-2838C3A097F5}"/>
              </a:ext>
            </a:extLst>
          </p:cNvPr>
          <p:cNvPicPr>
            <a:picLocks noChangeAspect="1"/>
          </p:cNvPicPr>
          <p:nvPr/>
        </p:nvPicPr>
        <p:blipFill>
          <a:blip r:embed="rId10"/>
          <a:stretch>
            <a:fillRect/>
          </a:stretch>
        </p:blipFill>
        <p:spPr>
          <a:xfrm>
            <a:off x="415855" y="2860671"/>
            <a:ext cx="6294268" cy="3540526"/>
          </a:xfrm>
          <a:prstGeom prst="rect">
            <a:avLst/>
          </a:prstGeom>
        </p:spPr>
      </p:pic>
      <p:pic>
        <p:nvPicPr>
          <p:cNvPr id="18" name="Picture 17">
            <a:extLst>
              <a:ext uri="{FF2B5EF4-FFF2-40B4-BE49-F238E27FC236}">
                <a16:creationId xmlns:a16="http://schemas.microsoft.com/office/drawing/2014/main" id="{0A236DA8-7437-460D-C4E6-535DD8C95025}"/>
              </a:ext>
            </a:extLst>
          </p:cNvPr>
          <p:cNvPicPr>
            <a:picLocks noChangeAspect="1"/>
          </p:cNvPicPr>
          <p:nvPr/>
        </p:nvPicPr>
        <p:blipFill>
          <a:blip r:embed="rId11"/>
          <a:stretch>
            <a:fillRect/>
          </a:stretch>
        </p:blipFill>
        <p:spPr>
          <a:xfrm>
            <a:off x="9372483" y="4921858"/>
            <a:ext cx="1856802" cy="1574756"/>
          </a:xfrm>
          <a:prstGeom prst="rect">
            <a:avLst/>
          </a:prstGeom>
        </p:spPr>
      </p:pic>
    </p:spTree>
    <p:extLst>
      <p:ext uri="{BB962C8B-B14F-4D97-AF65-F5344CB8AC3E}">
        <p14:creationId xmlns:p14="http://schemas.microsoft.com/office/powerpoint/2010/main" val="458760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D355F-E8AD-E972-ED7E-3FDAE9DB5E4B}"/>
              </a:ext>
            </a:extLst>
          </p:cNvPr>
          <p:cNvSpPr>
            <a:spLocks noGrp="1"/>
          </p:cNvSpPr>
          <p:nvPr>
            <p:ph type="title"/>
          </p:nvPr>
        </p:nvSpPr>
        <p:spPr/>
        <p:txBody>
          <a:bodyPr/>
          <a:lstStyle/>
          <a:p>
            <a:r>
              <a:rPr lang="en-US" altLang="ko-KR" b="1" dirty="0"/>
              <a:t>                            Buzzer Sensor</a:t>
            </a:r>
            <a:endParaRPr lang="ko-KR" altLang="en-US" b="1" dirty="0"/>
          </a:p>
        </p:txBody>
      </p:sp>
      <p:sp>
        <p:nvSpPr>
          <p:cNvPr id="4" name="Text Placeholder 3">
            <a:extLst>
              <a:ext uri="{FF2B5EF4-FFF2-40B4-BE49-F238E27FC236}">
                <a16:creationId xmlns:a16="http://schemas.microsoft.com/office/drawing/2014/main" id="{21134C37-F5D3-04C9-32E1-20CD004ED8D6}"/>
              </a:ext>
            </a:extLst>
          </p:cNvPr>
          <p:cNvSpPr>
            <a:spLocks noGrp="1"/>
          </p:cNvSpPr>
          <p:nvPr>
            <p:ph type="body" sz="half" idx="2"/>
          </p:nvPr>
        </p:nvSpPr>
        <p:spPr>
          <a:xfrm>
            <a:off x="8672488" y="1610475"/>
            <a:ext cx="3191265" cy="4649647"/>
          </a:xfrm>
        </p:spPr>
        <p:txBody>
          <a:bodyPr/>
          <a:lstStyle/>
          <a:p>
            <a:r>
              <a:rPr lang="en-US" altLang="ko-KR" dirty="0"/>
              <a:t>A buzzer or beeper is an audio signaling device, which may be mechanical, electromechanical, or piezoelectric (piezo for short). Typical uses of buzzers and beepers include alarm devices, timers, train and confirmation of user input such as a mouse click or keystroke.</a:t>
            </a:r>
            <a:endParaRPr lang="ko-KR" altLang="en-US" dirty="0"/>
          </a:p>
        </p:txBody>
      </p:sp>
      <mc:AlternateContent xmlns:mc="http://schemas.openxmlformats.org/markup-compatibility/2006">
        <mc:Choice xmlns:am3d="http://schemas.microsoft.com/office/drawing/2017/model3d" Requires="am3d">
          <p:graphicFrame>
            <p:nvGraphicFramePr>
              <p:cNvPr id="5" name="3D Model 3rd Floor Side" descr="Top Side view of the 3rd Floor 3D Floorplan">
                <a:extLst>
                  <a:ext uri="{FF2B5EF4-FFF2-40B4-BE49-F238E27FC236}">
                    <a16:creationId xmlns:a16="http://schemas.microsoft.com/office/drawing/2014/main" id="{9A8FA64A-AB59-EAB7-B7A9-B1531BFF3BFC}"/>
                  </a:ext>
                </a:extLst>
              </p:cNvPr>
              <p:cNvGraphicFramePr>
                <a:graphicFrameLocks noChangeAspect="1"/>
              </p:cNvGraphicFramePr>
              <p:nvPr>
                <p:extLst>
                  <p:ext uri="{D42A27DB-BD31-4B8C-83A1-F6EECF244321}">
                    <p14:modId xmlns:p14="http://schemas.microsoft.com/office/powerpoint/2010/main" val="975483851"/>
                  </p:ext>
                </p:extLst>
              </p:nvPr>
            </p:nvGraphicFramePr>
            <p:xfrm rot="16200000">
              <a:off x="1506601" y="119301"/>
              <a:ext cx="5635344" cy="7631996"/>
            </p:xfrm>
            <a:graphic>
              <a:graphicData uri="http://schemas.microsoft.com/office/drawing/2017/model3d">
                <am3d:model3d r:embed="rId2">
                  <am3d:spPr>
                    <a:xfrm rot="16200000">
                      <a:off x="0" y="0"/>
                      <a:ext cx="5635344" cy="7631996"/>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1"/>
                    <am3d:postTrans dx="0" dy="0" dz="0"/>
                  </am3d:trans>
                  <am3d:raster rName="Office3DRenderer" rVer="16.0.8326">
                    <am3d:blip r:embed="rId3"/>
                  </am3d:raster>
                  <am3d:objViewport viewportSz="110231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3rd Floor Side" descr="Top Side view of the 3rd Floor 3D Floorplan">
                <a:extLst>
                  <a:ext uri="{FF2B5EF4-FFF2-40B4-BE49-F238E27FC236}">
                    <a16:creationId xmlns:a16="http://schemas.microsoft.com/office/drawing/2014/main" id="{9A8FA64A-AB59-EAB7-B7A9-B1531BFF3BFC}"/>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1506601" y="119301"/>
                <a:ext cx="5635344" cy="7631996"/>
              </a:xfrm>
              <a:prstGeom prst="rect">
                <a:avLst/>
              </a:prstGeom>
            </p:spPr>
          </p:pic>
        </mc:Fallback>
      </mc:AlternateContent>
      <p:pic>
        <p:nvPicPr>
          <p:cNvPr id="18" name="Picture 17">
            <a:extLst>
              <a:ext uri="{FF2B5EF4-FFF2-40B4-BE49-F238E27FC236}">
                <a16:creationId xmlns:a16="http://schemas.microsoft.com/office/drawing/2014/main" id="{50D4E2D3-0CC0-495A-6EFC-E9AC74E70481}"/>
              </a:ext>
            </a:extLst>
          </p:cNvPr>
          <p:cNvPicPr>
            <a:picLocks noChangeAspect="1"/>
          </p:cNvPicPr>
          <p:nvPr/>
        </p:nvPicPr>
        <p:blipFill>
          <a:blip r:embed="rId4"/>
          <a:stretch>
            <a:fillRect/>
          </a:stretch>
        </p:blipFill>
        <p:spPr>
          <a:xfrm flipH="1">
            <a:off x="9677981" y="5307515"/>
            <a:ext cx="1011832" cy="843193"/>
          </a:xfrm>
          <a:prstGeom prst="rect">
            <a:avLst/>
          </a:prstGeom>
        </p:spPr>
      </p:pic>
      <p:pic>
        <p:nvPicPr>
          <p:cNvPr id="22" name="Picture 21">
            <a:extLst>
              <a:ext uri="{FF2B5EF4-FFF2-40B4-BE49-F238E27FC236}">
                <a16:creationId xmlns:a16="http://schemas.microsoft.com/office/drawing/2014/main" id="{5E7ED4B5-CD3E-C21B-CCBF-5CE239D844A2}"/>
              </a:ext>
            </a:extLst>
          </p:cNvPr>
          <p:cNvPicPr>
            <a:picLocks noChangeAspect="1"/>
          </p:cNvPicPr>
          <p:nvPr/>
        </p:nvPicPr>
        <p:blipFill>
          <a:blip r:embed="rId5"/>
          <a:stretch>
            <a:fillRect/>
          </a:stretch>
        </p:blipFill>
        <p:spPr>
          <a:xfrm>
            <a:off x="6192698" y="2282092"/>
            <a:ext cx="868242" cy="731901"/>
          </a:xfrm>
          <a:prstGeom prst="rect">
            <a:avLst/>
          </a:prstGeom>
        </p:spPr>
      </p:pic>
    </p:spTree>
    <p:extLst>
      <p:ext uri="{BB962C8B-B14F-4D97-AF65-F5344CB8AC3E}">
        <p14:creationId xmlns:p14="http://schemas.microsoft.com/office/powerpoint/2010/main" val="745176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3D House Front" descr="3D House, full model, smaller">
                <a:extLst>
                  <a:ext uri="{FF2B5EF4-FFF2-40B4-BE49-F238E27FC236}">
                    <a16:creationId xmlns:a16="http://schemas.microsoft.com/office/drawing/2014/main" id="{28ECCF86-AAD8-4883-9DE6-03184B26F54F}"/>
                  </a:ext>
                </a:extLst>
              </p:cNvPr>
              <p:cNvGraphicFramePr>
                <a:graphicFrameLocks noChangeAspect="1"/>
              </p:cNvGraphicFramePr>
              <p:nvPr>
                <p:extLst>
                  <p:ext uri="{D42A27DB-BD31-4B8C-83A1-F6EECF244321}">
                    <p14:modId xmlns:p14="http://schemas.microsoft.com/office/powerpoint/2010/main" val="3455208677"/>
                  </p:ext>
                </p:extLst>
              </p:nvPr>
            </p:nvGraphicFramePr>
            <p:xfrm>
              <a:off x="364137" y="2439557"/>
              <a:ext cx="1769915" cy="1237120"/>
            </p:xfrm>
            <a:graphic>
              <a:graphicData uri="http://schemas.microsoft.com/office/drawing/2017/model3d">
                <am3d:model3d r:embed="rId2">
                  <am3d:spPr>
                    <a:xfrm>
                      <a:off x="0" y="0"/>
                      <a:ext cx="1769915" cy="1237120"/>
                    </a:xfrm>
                    <a:prstGeom prst="rect">
                      <a:avLst/>
                    </a:prstGeom>
                  </am3d:spPr>
                  <am3d:camera>
                    <am3d:pos x="0" y="0" z="63775960"/>
                    <am3d:up dx="0" dy="36000000" dz="0"/>
                    <am3d:lookAt x="0" y="0" z="0"/>
                    <am3d:perspective fov="2700000"/>
                  </am3d:camera>
                  <am3d:trans>
                    <am3d:meterPerModelUnit n="546" d="1000000"/>
                    <am3d:preTrans dx="-88577836" dy="-10613052" dz="-14582696"/>
                    <am3d:scale>
                      <am3d:sx n="1000000" d="1000000"/>
                      <am3d:sy n="1000000" d="1000000"/>
                      <am3d:sz n="1000000" d="1000000"/>
                    </am3d:scale>
                    <am3d:rot ax="4420054" ay="4236608" az="4364545"/>
                    <am3d:postTrans dx="0" dy="0" dz="0"/>
                  </am3d:trans>
                  <am3d:raster rName="Office3DRenderer" rVer="16.0.8326">
                    <am3d:blip r:embed="rId3"/>
                  </am3d:raster>
                  <am3d:objViewport viewportSz="19221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House Front" descr="3D House, full model, smaller">
                <a:extLst>
                  <a:ext uri="{FF2B5EF4-FFF2-40B4-BE49-F238E27FC236}">
                    <a16:creationId xmlns:a16="http://schemas.microsoft.com/office/drawing/2014/main" id="{28ECCF86-AAD8-4883-9DE6-03184B26F54F}"/>
                  </a:ext>
                </a:extLst>
              </p:cNvPr>
              <p:cNvPicPr>
                <a:picLocks noGrp="1" noRot="1" noChangeAspect="1" noMove="1" noResize="1" noEditPoints="1" noAdjustHandles="1" noChangeArrowheads="1" noChangeShapeType="1" noCrop="1"/>
              </p:cNvPicPr>
              <p:nvPr/>
            </p:nvPicPr>
            <p:blipFill>
              <a:blip r:embed="rId3"/>
              <a:stretch>
                <a:fillRect/>
              </a:stretch>
            </p:blipFill>
            <p:spPr>
              <a:xfrm>
                <a:off x="364137" y="2439557"/>
                <a:ext cx="1769915" cy="1237120"/>
              </a:xfrm>
              <a:prstGeom prst="rect">
                <a:avLst/>
              </a:prstGeom>
            </p:spPr>
          </p:pic>
        </mc:Fallback>
      </mc:AlternateContent>
      <p:sp>
        <p:nvSpPr>
          <p:cNvPr id="10" name="TextBox Roof" descr="ROOF: &#10;Dazzling Mediterranean Roman style roof tiles">
            <a:extLst>
              <a:ext uri="{FF2B5EF4-FFF2-40B4-BE49-F238E27FC236}">
                <a16:creationId xmlns:a16="http://schemas.microsoft.com/office/drawing/2014/main" id="{AC5C0364-541E-443A-9C81-6435F16B3C4F}"/>
              </a:ext>
            </a:extLst>
          </p:cNvPr>
          <p:cNvSpPr txBox="1"/>
          <p:nvPr/>
        </p:nvSpPr>
        <p:spPr>
          <a:xfrm>
            <a:off x="8345367" y="1260578"/>
            <a:ext cx="3583303" cy="2954655"/>
          </a:xfrm>
          <a:prstGeom prst="rect">
            <a:avLst/>
          </a:prstGeom>
          <a:noFill/>
        </p:spPr>
        <p:txBody>
          <a:bodyPr wrap="square" rtlCol="0">
            <a:spAutoFit/>
          </a:bodyPr>
          <a:lstStyle/>
          <a:p>
            <a:pPr algn="ctr">
              <a:spcAft>
                <a:spcPts val="600"/>
              </a:spcAft>
            </a:pPr>
            <a:r>
              <a:rPr lang="en-US" sz="3200" b="1" dirty="0">
                <a:solidFill>
                  <a:schemeClr val="bg1"/>
                </a:solidFill>
                <a:latin typeface="Century Gothic" panose="020B0502020202020204" pitchFamily="34" charset="0"/>
              </a:rPr>
              <a:t>Touch Sensor</a:t>
            </a:r>
          </a:p>
          <a:p>
            <a:pPr algn="ctr">
              <a:spcAft>
                <a:spcPts val="600"/>
              </a:spcAft>
            </a:pPr>
            <a:endParaRPr lang="en-US" sz="3200" b="1" dirty="0">
              <a:solidFill>
                <a:schemeClr val="bg1"/>
              </a:solidFill>
              <a:latin typeface="Century Gothic" panose="020B0502020202020204" pitchFamily="34" charset="0"/>
            </a:endParaRPr>
          </a:p>
          <a:p>
            <a:pPr algn="ctr">
              <a:spcAft>
                <a:spcPts val="600"/>
              </a:spcAft>
            </a:pPr>
            <a:r>
              <a:rPr lang="en-US" altLang="ko-KR" sz="1600" dirty="0">
                <a:solidFill>
                  <a:schemeClr val="bg1"/>
                </a:solidFill>
              </a:rPr>
              <a:t>A touch sensor is a type of device that captures and records physical touch or embrace on a device and/or object. It enables a device or object to detect touch or near proximity, typically by a human user or operator.</a:t>
            </a:r>
            <a:endParaRPr lang="en-US" sz="1600" dirty="0">
              <a:solidFill>
                <a:schemeClr val="bg1"/>
              </a:solidFill>
              <a:latin typeface="Century Gothic" panose="020B0502020202020204" pitchFamily="34" charset="0"/>
            </a:endParaRPr>
          </a:p>
        </p:txBody>
      </p:sp>
      <p:pic>
        <p:nvPicPr>
          <p:cNvPr id="4" name="Picture 3">
            <a:extLst>
              <a:ext uri="{FF2B5EF4-FFF2-40B4-BE49-F238E27FC236}">
                <a16:creationId xmlns:a16="http://schemas.microsoft.com/office/drawing/2014/main" id="{80BF0528-B58D-933C-A749-7C9460E53574}"/>
              </a:ext>
            </a:extLst>
          </p:cNvPr>
          <p:cNvPicPr>
            <a:picLocks noChangeAspect="1"/>
          </p:cNvPicPr>
          <p:nvPr/>
        </p:nvPicPr>
        <p:blipFill>
          <a:blip r:embed="rId4"/>
          <a:stretch>
            <a:fillRect/>
          </a:stretch>
        </p:blipFill>
        <p:spPr>
          <a:xfrm>
            <a:off x="2708562" y="4015140"/>
            <a:ext cx="4552167" cy="2716126"/>
          </a:xfrm>
          <a:prstGeom prst="rect">
            <a:avLst/>
          </a:prstGeom>
        </p:spPr>
      </p:pic>
      <p:pic>
        <p:nvPicPr>
          <p:cNvPr id="7" name="Picture 6">
            <a:extLst>
              <a:ext uri="{FF2B5EF4-FFF2-40B4-BE49-F238E27FC236}">
                <a16:creationId xmlns:a16="http://schemas.microsoft.com/office/drawing/2014/main" id="{1B0EB2C5-5986-1B91-0E4F-F909336A1E66}"/>
              </a:ext>
            </a:extLst>
          </p:cNvPr>
          <p:cNvPicPr>
            <a:picLocks noChangeAspect="1"/>
          </p:cNvPicPr>
          <p:nvPr/>
        </p:nvPicPr>
        <p:blipFill>
          <a:blip r:embed="rId5"/>
          <a:stretch>
            <a:fillRect/>
          </a:stretch>
        </p:blipFill>
        <p:spPr>
          <a:xfrm>
            <a:off x="3514330" y="126734"/>
            <a:ext cx="3302266" cy="3302266"/>
          </a:xfrm>
          <a:prstGeom prst="rect">
            <a:avLst/>
          </a:prstGeom>
        </p:spPr>
      </p:pic>
      <p:grpSp>
        <p:nvGrpSpPr>
          <p:cNvPr id="17" name="Top Line">
            <a:extLst>
              <a:ext uri="{FF2B5EF4-FFF2-40B4-BE49-F238E27FC236}">
                <a16:creationId xmlns:a16="http://schemas.microsoft.com/office/drawing/2014/main" id="{3F482B60-C0D3-B04A-3E0B-77AF2DBA262E}"/>
              </a:ext>
              <a:ext uri="{C183D7F6-B498-43B3-948B-1728B52AA6E4}">
                <adec:decorative xmlns:adec="http://schemas.microsoft.com/office/drawing/2017/decorative" val="1"/>
              </a:ext>
            </a:extLst>
          </p:cNvPr>
          <p:cNvGrpSpPr/>
          <p:nvPr/>
        </p:nvGrpSpPr>
        <p:grpSpPr>
          <a:xfrm>
            <a:off x="8290659" y="1777867"/>
            <a:ext cx="3409517" cy="211015"/>
            <a:chOff x="8187070" y="1740886"/>
            <a:chExt cx="3409517" cy="211015"/>
          </a:xfrm>
        </p:grpSpPr>
        <p:cxnSp>
          <p:nvCxnSpPr>
            <p:cNvPr id="18" name="Straight Connector 17">
              <a:extLst>
                <a:ext uri="{FF2B5EF4-FFF2-40B4-BE49-F238E27FC236}">
                  <a16:creationId xmlns:a16="http://schemas.microsoft.com/office/drawing/2014/main" id="{FC6AA727-22BB-D1A5-9932-5B3EC61FBB33}"/>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9" name="line and dot 25">
              <a:extLst>
                <a:ext uri="{FF2B5EF4-FFF2-40B4-BE49-F238E27FC236}">
                  <a16:creationId xmlns:a16="http://schemas.microsoft.com/office/drawing/2014/main" id="{962231F3-BD29-3D4B-0A3E-6A8B01097F15}"/>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Tree>
    <p:extLst>
      <p:ext uri="{BB962C8B-B14F-4D97-AF65-F5344CB8AC3E}">
        <p14:creationId xmlns:p14="http://schemas.microsoft.com/office/powerpoint/2010/main" val="3599938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1000"/>
                                        <p:tgtEl>
                                          <p:spTgt spid="10">
                                            <p:txEl>
                                              <p:pRg st="0" end="0"/>
                                            </p:txEl>
                                          </p:spTgt>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48F94ED-CAEA-817C-371F-B213F38FB59B}"/>
              </a:ext>
            </a:extLst>
          </p:cNvPr>
          <p:cNvSpPr>
            <a:spLocks noGrp="1"/>
          </p:cNvSpPr>
          <p:nvPr>
            <p:ph type="body" sz="half" idx="2"/>
          </p:nvPr>
        </p:nvSpPr>
        <p:spPr>
          <a:xfrm>
            <a:off x="7976557" y="1007774"/>
            <a:ext cx="4114800" cy="555304"/>
          </a:xfrm>
        </p:spPr>
        <p:txBody>
          <a:bodyPr>
            <a:normAutofit/>
          </a:bodyPr>
          <a:lstStyle/>
          <a:p>
            <a:r>
              <a:rPr lang="en-US" altLang="ko-KR" sz="3200" b="1" dirty="0"/>
              <a:t>Button Sensor</a:t>
            </a:r>
            <a:endParaRPr lang="ko-KR" altLang="en-US" sz="3200" b="1" dirty="0"/>
          </a:p>
        </p:txBody>
      </p:sp>
      <mc:AlternateContent xmlns:mc="http://schemas.openxmlformats.org/markup-compatibility/2006">
        <mc:Choice xmlns:am3d="http://schemas.microsoft.com/office/drawing/2017/model3d" Requires="am3d">
          <p:graphicFrame>
            <p:nvGraphicFramePr>
              <p:cNvPr id="5" name="3D House Front" descr="3D House, full model, smaller">
                <a:extLst>
                  <a:ext uri="{FF2B5EF4-FFF2-40B4-BE49-F238E27FC236}">
                    <a16:creationId xmlns:a16="http://schemas.microsoft.com/office/drawing/2014/main" id="{B5FC8AFF-AB58-FFD7-68FA-405A09166590}"/>
                  </a:ext>
                </a:extLst>
              </p:cNvPr>
              <p:cNvGraphicFramePr>
                <a:graphicFrameLocks noChangeAspect="1"/>
              </p:cNvGraphicFramePr>
              <p:nvPr>
                <p:extLst>
                  <p:ext uri="{D42A27DB-BD31-4B8C-83A1-F6EECF244321}">
                    <p14:modId xmlns:p14="http://schemas.microsoft.com/office/powerpoint/2010/main" val="3542680357"/>
                  </p:ext>
                </p:extLst>
              </p:nvPr>
            </p:nvGraphicFramePr>
            <p:xfrm>
              <a:off x="270353" y="2455187"/>
              <a:ext cx="1769915" cy="1237120"/>
            </p:xfrm>
            <a:graphic>
              <a:graphicData uri="http://schemas.microsoft.com/office/drawing/2017/model3d">
                <am3d:model3d r:embed="rId2">
                  <am3d:spPr>
                    <a:xfrm>
                      <a:off x="0" y="0"/>
                      <a:ext cx="1769915" cy="1237120"/>
                    </a:xfrm>
                    <a:prstGeom prst="rect">
                      <a:avLst/>
                    </a:prstGeom>
                  </am3d:spPr>
                  <am3d:camera>
                    <am3d:pos x="0" y="0" z="63775960"/>
                    <am3d:up dx="0" dy="36000000" dz="0"/>
                    <am3d:lookAt x="0" y="0" z="0"/>
                    <am3d:perspective fov="2700000"/>
                  </am3d:camera>
                  <am3d:trans>
                    <am3d:meterPerModelUnit n="546" d="1000000"/>
                    <am3d:preTrans dx="-88577836" dy="-10613052" dz="-14582696"/>
                    <am3d:scale>
                      <am3d:sx n="1000000" d="1000000"/>
                      <am3d:sy n="1000000" d="1000000"/>
                      <am3d:sz n="1000000" d="1000000"/>
                    </am3d:scale>
                    <am3d:rot ax="4420054" ay="4236608" az="4364545"/>
                    <am3d:postTrans dx="0" dy="0" dz="0"/>
                  </am3d:trans>
                  <am3d:raster rName="Office3DRenderer" rVer="16.0.8326">
                    <am3d:blip r:embed="rId3"/>
                  </am3d:raster>
                  <am3d:objViewport viewportSz="19221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House Front" descr="3D House, full model, smaller">
                <a:extLst>
                  <a:ext uri="{FF2B5EF4-FFF2-40B4-BE49-F238E27FC236}">
                    <a16:creationId xmlns:a16="http://schemas.microsoft.com/office/drawing/2014/main" id="{B5FC8AFF-AB58-FFD7-68FA-405A09166590}"/>
                  </a:ext>
                </a:extLst>
              </p:cNvPr>
              <p:cNvPicPr>
                <a:picLocks noGrp="1" noRot="1" noChangeAspect="1" noMove="1" noResize="1" noEditPoints="1" noAdjustHandles="1" noChangeArrowheads="1" noChangeShapeType="1" noCrop="1"/>
              </p:cNvPicPr>
              <p:nvPr/>
            </p:nvPicPr>
            <p:blipFill>
              <a:blip r:embed="rId3"/>
              <a:stretch>
                <a:fillRect/>
              </a:stretch>
            </p:blipFill>
            <p:spPr>
              <a:xfrm>
                <a:off x="270353" y="2455187"/>
                <a:ext cx="1769915" cy="1237120"/>
              </a:xfrm>
              <a:prstGeom prst="rect">
                <a:avLst/>
              </a:prstGeom>
            </p:spPr>
          </p:pic>
        </mc:Fallback>
      </mc:AlternateContent>
      <p:pic>
        <p:nvPicPr>
          <p:cNvPr id="7" name="Picture 6">
            <a:extLst>
              <a:ext uri="{FF2B5EF4-FFF2-40B4-BE49-F238E27FC236}">
                <a16:creationId xmlns:a16="http://schemas.microsoft.com/office/drawing/2014/main" id="{AF5559D1-0AE1-5E65-6EAF-F5B0C6D7C1B6}"/>
              </a:ext>
            </a:extLst>
          </p:cNvPr>
          <p:cNvPicPr>
            <a:picLocks noChangeAspect="1"/>
          </p:cNvPicPr>
          <p:nvPr/>
        </p:nvPicPr>
        <p:blipFill>
          <a:blip r:embed="rId4"/>
          <a:stretch>
            <a:fillRect/>
          </a:stretch>
        </p:blipFill>
        <p:spPr>
          <a:xfrm>
            <a:off x="4274059" y="4481146"/>
            <a:ext cx="2171700" cy="2209800"/>
          </a:xfrm>
          <a:prstGeom prst="rect">
            <a:avLst/>
          </a:prstGeom>
        </p:spPr>
      </p:pic>
      <p:pic>
        <p:nvPicPr>
          <p:cNvPr id="9" name="Picture 8">
            <a:extLst>
              <a:ext uri="{FF2B5EF4-FFF2-40B4-BE49-F238E27FC236}">
                <a16:creationId xmlns:a16="http://schemas.microsoft.com/office/drawing/2014/main" id="{7605A9D2-90B8-E5B2-E2D6-46AE087E3E65}"/>
              </a:ext>
            </a:extLst>
          </p:cNvPr>
          <p:cNvPicPr>
            <a:picLocks noChangeAspect="1"/>
          </p:cNvPicPr>
          <p:nvPr/>
        </p:nvPicPr>
        <p:blipFill>
          <a:blip r:embed="rId5"/>
          <a:stretch>
            <a:fillRect/>
          </a:stretch>
        </p:blipFill>
        <p:spPr>
          <a:xfrm>
            <a:off x="3393709" y="563009"/>
            <a:ext cx="3784356" cy="3784356"/>
          </a:xfrm>
          <a:prstGeom prst="rect">
            <a:avLst/>
          </a:prstGeom>
        </p:spPr>
      </p:pic>
      <p:sp>
        <p:nvSpPr>
          <p:cNvPr id="12" name="TextBox 11">
            <a:extLst>
              <a:ext uri="{FF2B5EF4-FFF2-40B4-BE49-F238E27FC236}">
                <a16:creationId xmlns:a16="http://schemas.microsoft.com/office/drawing/2014/main" id="{897CA2E1-07FB-7524-66CF-60A977856B55}"/>
              </a:ext>
            </a:extLst>
          </p:cNvPr>
          <p:cNvSpPr txBox="1"/>
          <p:nvPr/>
        </p:nvSpPr>
        <p:spPr>
          <a:xfrm>
            <a:off x="8177865" y="1828677"/>
            <a:ext cx="4025880" cy="4247317"/>
          </a:xfrm>
          <a:prstGeom prst="rect">
            <a:avLst/>
          </a:prstGeom>
          <a:noFill/>
        </p:spPr>
        <p:txBody>
          <a:bodyPr wrap="square">
            <a:spAutoFit/>
          </a:bodyPr>
          <a:lstStyle/>
          <a:p>
            <a:r>
              <a:rPr lang="en-US" altLang="ko-KR" dirty="0">
                <a:solidFill>
                  <a:schemeClr val="bg1"/>
                </a:solidFill>
              </a:rPr>
              <a:t>Connecting the </a:t>
            </a:r>
            <a:r>
              <a:rPr lang="en-US" altLang="ko-KR" i="1" dirty="0">
                <a:solidFill>
                  <a:schemeClr val="bg1"/>
                </a:solidFill>
              </a:rPr>
              <a:t>Raspberry Pi's</a:t>
            </a:r>
            <a:r>
              <a:rPr lang="en-US" altLang="ko-KR" dirty="0">
                <a:solidFill>
                  <a:schemeClr val="bg1"/>
                </a:solidFill>
              </a:rPr>
              <a:t> general purpose input output ports (GPIO) to a momentary tactile push </a:t>
            </a:r>
            <a:r>
              <a:rPr lang="en-US" altLang="ko-KR" i="1" dirty="0">
                <a:solidFill>
                  <a:schemeClr val="bg1"/>
                </a:solidFill>
              </a:rPr>
              <a:t>button switch</a:t>
            </a:r>
            <a:r>
              <a:rPr lang="en-US" altLang="ko-KR" dirty="0">
                <a:solidFill>
                  <a:schemeClr val="bg1"/>
                </a:solidFill>
              </a:rPr>
              <a:t> is a fairly simple circuit.</a:t>
            </a:r>
            <a:r>
              <a:rPr lang="en-US" altLang="ko-KR" dirty="0"/>
              <a:t> </a:t>
            </a:r>
          </a:p>
          <a:p>
            <a:r>
              <a:rPr lang="en-US" altLang="ko-KR" dirty="0">
                <a:solidFill>
                  <a:schemeClr val="bg1"/>
                </a:solidFill>
              </a:rPr>
              <a:t>Button switches are an input. The button sends a signal which is received by the Raspberry Pi to be processed. The LEDs, buzzers, and Scratch games project used the GPIO (General-Purpose Input/Output) pins along the top of a Raspberry Pi to control simple electronic outputs, such as LEDs and buzzers.</a:t>
            </a:r>
            <a:endParaRPr lang="ko-KR" altLang="en-US" dirty="0">
              <a:solidFill>
                <a:schemeClr val="bg1"/>
              </a:solidFill>
            </a:endParaRPr>
          </a:p>
        </p:txBody>
      </p:sp>
      <p:grpSp>
        <p:nvGrpSpPr>
          <p:cNvPr id="13" name="Top Line">
            <a:extLst>
              <a:ext uri="{FF2B5EF4-FFF2-40B4-BE49-F238E27FC236}">
                <a16:creationId xmlns:a16="http://schemas.microsoft.com/office/drawing/2014/main" id="{CAAD36B7-DA34-F7D2-AC9B-7C3E345F298C}"/>
              </a:ext>
              <a:ext uri="{C183D7F6-B498-43B3-948B-1728B52AA6E4}">
                <adec:decorative xmlns:adec="http://schemas.microsoft.com/office/drawing/2017/decorative" val="1"/>
              </a:ext>
            </a:extLst>
          </p:cNvPr>
          <p:cNvGrpSpPr/>
          <p:nvPr/>
        </p:nvGrpSpPr>
        <p:grpSpPr>
          <a:xfrm>
            <a:off x="8290659" y="1480893"/>
            <a:ext cx="3409517" cy="211015"/>
            <a:chOff x="8187070" y="1740886"/>
            <a:chExt cx="3409517" cy="211015"/>
          </a:xfrm>
        </p:grpSpPr>
        <p:cxnSp>
          <p:nvCxnSpPr>
            <p:cNvPr id="14" name="Straight Connector 13">
              <a:extLst>
                <a:ext uri="{FF2B5EF4-FFF2-40B4-BE49-F238E27FC236}">
                  <a16:creationId xmlns:a16="http://schemas.microsoft.com/office/drawing/2014/main" id="{BBC3986B-0A8D-E1F0-D19E-5D9AB08AD2F4}"/>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5" name="line and dot 25">
              <a:extLst>
                <a:ext uri="{FF2B5EF4-FFF2-40B4-BE49-F238E27FC236}">
                  <a16:creationId xmlns:a16="http://schemas.microsoft.com/office/drawing/2014/main" id="{9699A516-C92C-36FF-3C4A-8EFD2EBBF87F}"/>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Tree>
    <p:extLst>
      <p:ext uri="{BB962C8B-B14F-4D97-AF65-F5344CB8AC3E}">
        <p14:creationId xmlns:p14="http://schemas.microsoft.com/office/powerpoint/2010/main" val="389038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3D House Full Side" descr="3D House, full model, smaller, side view">
                <a:extLst>
                  <a:ext uri="{FF2B5EF4-FFF2-40B4-BE49-F238E27FC236}">
                    <a16:creationId xmlns:a16="http://schemas.microsoft.com/office/drawing/2014/main" id="{C16129E1-2271-4CFE-83D1-F98390919424}"/>
                  </a:ext>
                </a:extLst>
              </p:cNvPr>
              <p:cNvGraphicFramePr>
                <a:graphicFrameLocks noChangeAspect="1"/>
              </p:cNvGraphicFramePr>
              <p:nvPr>
                <p:extLst>
                  <p:ext uri="{D42A27DB-BD31-4B8C-83A1-F6EECF244321}">
                    <p14:modId xmlns:p14="http://schemas.microsoft.com/office/powerpoint/2010/main" val="97490342"/>
                  </p:ext>
                </p:extLst>
              </p:nvPr>
            </p:nvGraphicFramePr>
            <p:xfrm>
              <a:off x="264237" y="2593284"/>
              <a:ext cx="1672603" cy="1416601"/>
            </p:xfrm>
            <a:graphic>
              <a:graphicData uri="http://schemas.microsoft.com/office/drawing/2017/model3d">
                <am3d:model3d r:embed="rId2">
                  <am3d:spPr>
                    <a:xfrm>
                      <a:off x="0" y="0"/>
                      <a:ext cx="1672603" cy="1416601"/>
                    </a:xfrm>
                    <a:prstGeom prst="rect">
                      <a:avLst/>
                    </a:prstGeom>
                  </am3d:spPr>
                  <am3d:camera>
                    <am3d:pos x="0" y="0" z="63775960"/>
                    <am3d:up dx="0" dy="36000000" dz="0"/>
                    <am3d:lookAt x="0" y="0" z="0"/>
                    <am3d:perspective fov="2700000"/>
                  </am3d:camera>
                  <am3d:trans>
                    <am3d:meterPerModelUnit n="546" d="1000000"/>
                    <am3d:preTrans dx="-88577836" dy="-10613052" dz="-14582696"/>
                    <am3d:scale>
                      <am3d:sx n="1000000" d="1000000"/>
                      <am3d:sy n="1000000" d="1000000"/>
                      <am3d:sz n="1000000" d="1000000"/>
                    </am3d:scale>
                    <am3d:rot ax="-37610" ay="75207" az="-812"/>
                    <am3d:postTrans dx="0" dy="0" dz="0"/>
                  </am3d:trans>
                  <am3d:raster rName="Office3DRenderer" rVer="16.0.8326">
                    <am3d:blip r:embed="rId3"/>
                  </am3d:raster>
                  <am3d:objViewport viewportSz="24768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House Full Side" descr="3D House, full model, smaller, side view">
                <a:extLst>
                  <a:ext uri="{FF2B5EF4-FFF2-40B4-BE49-F238E27FC236}">
                    <a16:creationId xmlns:a16="http://schemas.microsoft.com/office/drawing/2014/main" id="{C16129E1-2271-4CFE-83D1-F98390919424}"/>
                  </a:ext>
                </a:extLst>
              </p:cNvPr>
              <p:cNvPicPr>
                <a:picLocks noGrp="1" noRot="1" noChangeAspect="1" noMove="1" noResize="1" noEditPoints="1" noAdjustHandles="1" noChangeArrowheads="1" noChangeShapeType="1" noCrop="1"/>
              </p:cNvPicPr>
              <p:nvPr/>
            </p:nvPicPr>
            <p:blipFill>
              <a:blip r:embed="rId3"/>
              <a:stretch>
                <a:fillRect/>
              </a:stretch>
            </p:blipFill>
            <p:spPr>
              <a:xfrm>
                <a:off x="264237" y="2593284"/>
                <a:ext cx="1672603" cy="141660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1st floor Side" descr="3D House Level 1, side view, separated from the rest of the house diagram">
                <a:extLst>
                  <a:ext uri="{FF2B5EF4-FFF2-40B4-BE49-F238E27FC236}">
                    <a16:creationId xmlns:a16="http://schemas.microsoft.com/office/drawing/2014/main" id="{2BF6FF98-B0D1-4AAE-8D57-B8CA0CFF691A}"/>
                  </a:ext>
                </a:extLst>
              </p:cNvPr>
              <p:cNvGraphicFramePr>
                <a:graphicFrameLocks noChangeAspect="1"/>
              </p:cNvGraphicFramePr>
              <p:nvPr>
                <p:extLst>
                  <p:ext uri="{D42A27DB-BD31-4B8C-83A1-F6EECF244321}">
                    <p14:modId xmlns:p14="http://schemas.microsoft.com/office/powerpoint/2010/main" val="3259250919"/>
                  </p:ext>
                </p:extLst>
              </p:nvPr>
            </p:nvGraphicFramePr>
            <p:xfrm>
              <a:off x="3023005" y="3616904"/>
              <a:ext cx="4024751" cy="1007394"/>
            </p:xfrm>
            <a:graphic>
              <a:graphicData uri="http://schemas.microsoft.com/office/drawing/2017/model3d">
                <am3d:model3d r:embed="rId4">
                  <am3d:spPr>
                    <a:xfrm>
                      <a:off x="0" y="0"/>
                      <a:ext cx="4024751" cy="1007394"/>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m3d:postTrans dx="0" dy="0" dz="0"/>
                  </am3d:trans>
                  <am3d:raster rName="Office3DRenderer" rVer="16.0.8326">
                    <am3d:blip r:embed="rId5"/>
                  </am3d:raster>
                  <am3d:objViewport viewportSz="5418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1st floor Side" descr="3D House Level 1, side view, separated from the rest of the house diagram">
                <a:extLst>
                  <a:ext uri="{FF2B5EF4-FFF2-40B4-BE49-F238E27FC236}">
                    <a16:creationId xmlns:a16="http://schemas.microsoft.com/office/drawing/2014/main" id="{2BF6FF98-B0D1-4AAE-8D57-B8CA0CFF691A}"/>
                  </a:ext>
                </a:extLst>
              </p:cNvPr>
              <p:cNvPicPr>
                <a:picLocks noGrp="1" noRot="1" noChangeAspect="1" noMove="1" noResize="1" noEditPoints="1" noAdjustHandles="1" noChangeArrowheads="1" noChangeShapeType="1" noCrop="1"/>
              </p:cNvPicPr>
              <p:nvPr/>
            </p:nvPicPr>
            <p:blipFill>
              <a:blip r:embed="rId5"/>
              <a:stretch>
                <a:fillRect/>
              </a:stretch>
            </p:blipFill>
            <p:spPr>
              <a:xfrm>
                <a:off x="3023005" y="3616904"/>
                <a:ext cx="4024751" cy="100739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2nd Floor Side" descr="3D House Level 2, side view, separated from the rest of the house diagram">
                <a:extLst>
                  <a:ext uri="{FF2B5EF4-FFF2-40B4-BE49-F238E27FC236}">
                    <a16:creationId xmlns:a16="http://schemas.microsoft.com/office/drawing/2014/main" id="{CFCBB30C-FF62-4DF2-BEBB-4E507874A138}"/>
                  </a:ext>
                </a:extLst>
              </p:cNvPr>
              <p:cNvGraphicFramePr>
                <a:graphicFrameLocks noChangeAspect="1"/>
              </p:cNvGraphicFramePr>
              <p:nvPr>
                <p:extLst>
                  <p:ext uri="{D42A27DB-BD31-4B8C-83A1-F6EECF244321}">
                    <p14:modId xmlns:p14="http://schemas.microsoft.com/office/powerpoint/2010/main" val="222094474"/>
                  </p:ext>
                </p:extLst>
              </p:nvPr>
            </p:nvGraphicFramePr>
            <p:xfrm>
              <a:off x="2983925" y="2065493"/>
              <a:ext cx="4063831" cy="1175604"/>
            </p:xfrm>
            <a:graphic>
              <a:graphicData uri="http://schemas.microsoft.com/office/drawing/2017/model3d">
                <am3d:model3d r:embed="rId6">
                  <am3d:spPr>
                    <a:xfrm>
                      <a:off x="0" y="0"/>
                      <a:ext cx="4063831" cy="1175604"/>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93734" ay="37495" az="1029"/>
                    <am3d:postTrans dx="0" dy="0" dz="0"/>
                  </am3d:trans>
                  <am3d:raster rName="Office3DRenderer" rVer="16.0.8326">
                    <am3d:blip r:embed="rId7"/>
                  </am3d:raster>
                  <am3d:objViewport viewportSz="54186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2nd Floor Side" descr="3D House Level 2, side view, separated from the rest of the house diagram">
                <a:extLst>
                  <a:ext uri="{FF2B5EF4-FFF2-40B4-BE49-F238E27FC236}">
                    <a16:creationId xmlns:a16="http://schemas.microsoft.com/office/drawing/2014/main" id="{CFCBB30C-FF62-4DF2-BEBB-4E507874A138}"/>
                  </a:ext>
                </a:extLst>
              </p:cNvPr>
              <p:cNvPicPr>
                <a:picLocks noGrp="1" noRot="1" noChangeAspect="1" noMove="1" noResize="1" noEditPoints="1" noAdjustHandles="1" noChangeArrowheads="1" noChangeShapeType="1" noCrop="1"/>
              </p:cNvPicPr>
              <p:nvPr/>
            </p:nvPicPr>
            <p:blipFill>
              <a:blip r:embed="rId7"/>
              <a:stretch>
                <a:fillRect/>
              </a:stretch>
            </p:blipFill>
            <p:spPr>
              <a:xfrm>
                <a:off x="2983925" y="2065493"/>
                <a:ext cx="4063831" cy="117560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3rd Floor Side" descr="3D House Level 3, side view, separated from the rest of the house diagram">
                <a:extLst>
                  <a:ext uri="{FF2B5EF4-FFF2-40B4-BE49-F238E27FC236}">
                    <a16:creationId xmlns:a16="http://schemas.microsoft.com/office/drawing/2014/main" id="{A153D371-BB42-4AE6-9C53-3A7BEB9426B1}"/>
                  </a:ext>
                </a:extLst>
              </p:cNvPr>
              <p:cNvGraphicFramePr>
                <a:graphicFrameLocks noChangeAspect="1"/>
              </p:cNvGraphicFramePr>
              <p:nvPr>
                <p:extLst>
                  <p:ext uri="{D42A27DB-BD31-4B8C-83A1-F6EECF244321}">
                    <p14:modId xmlns:p14="http://schemas.microsoft.com/office/powerpoint/2010/main" val="3114995889"/>
                  </p:ext>
                </p:extLst>
              </p:nvPr>
            </p:nvGraphicFramePr>
            <p:xfrm>
              <a:off x="2981279" y="218403"/>
              <a:ext cx="4074252" cy="1569041"/>
            </p:xfrm>
            <a:graphic>
              <a:graphicData uri="http://schemas.microsoft.com/office/drawing/2017/model3d">
                <am3d:model3d r:embed="rId8">
                  <am3d:spPr>
                    <a:xfrm>
                      <a:off x="0" y="0"/>
                      <a:ext cx="4074252" cy="1569041"/>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6275" ay="112538" az="-1885"/>
                    <am3d:postTrans dx="0" dy="0" dz="0"/>
                  </am3d:trans>
                  <am3d:raster rName="Office3DRenderer" rVer="16.0.8326">
                    <am3d:blip r:embed="rId9"/>
                  </am3d:raster>
                  <am3d:objViewport viewportSz="54186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3rd Floor Side" descr="3D House Level 3, side view, separated from the rest of the house diagram">
                <a:extLst>
                  <a:ext uri="{FF2B5EF4-FFF2-40B4-BE49-F238E27FC236}">
                    <a16:creationId xmlns:a16="http://schemas.microsoft.com/office/drawing/2014/main" id="{A153D371-BB42-4AE6-9C53-3A7BEB9426B1}"/>
                  </a:ext>
                </a:extLst>
              </p:cNvPr>
              <p:cNvPicPr>
                <a:picLocks noGrp="1" noRot="1" noChangeAspect="1" noMove="1" noResize="1" noEditPoints="1" noAdjustHandles="1" noChangeArrowheads="1" noChangeShapeType="1" noCrop="1"/>
              </p:cNvPicPr>
              <p:nvPr/>
            </p:nvPicPr>
            <p:blipFill>
              <a:blip r:embed="rId9"/>
              <a:stretch>
                <a:fillRect/>
              </a:stretch>
            </p:blipFill>
            <p:spPr>
              <a:xfrm>
                <a:off x="2981279" y="218403"/>
                <a:ext cx="4074252" cy="1569041"/>
              </a:xfrm>
              <a:prstGeom prst="rect">
                <a:avLst/>
              </a:prstGeom>
            </p:spPr>
          </p:pic>
        </mc:Fallback>
      </mc:AlternateContent>
      <p:grpSp>
        <p:nvGrpSpPr>
          <p:cNvPr id="10" name="Top Divider">
            <a:extLst>
              <a:ext uri="{FF2B5EF4-FFF2-40B4-BE49-F238E27FC236}">
                <a16:creationId xmlns:a16="http://schemas.microsoft.com/office/drawing/2014/main" id="{6D2D42DE-61EE-4290-9EC3-2D9AB60683FF}"/>
              </a:ext>
              <a:ext uri="{C183D7F6-B498-43B3-948B-1728B52AA6E4}">
                <adec:decorative xmlns:adec="http://schemas.microsoft.com/office/drawing/2017/decorative" val="1"/>
              </a:ext>
            </a:extLst>
          </p:cNvPr>
          <p:cNvGrpSpPr/>
          <p:nvPr/>
        </p:nvGrpSpPr>
        <p:grpSpPr>
          <a:xfrm>
            <a:off x="8187070" y="1740886"/>
            <a:ext cx="3409517" cy="211015"/>
            <a:chOff x="8187070" y="1740886"/>
            <a:chExt cx="3409517" cy="211015"/>
          </a:xfrm>
        </p:grpSpPr>
        <p:cxnSp>
          <p:nvCxnSpPr>
            <p:cNvPr id="11" name="Straight Connector 10">
              <a:extLst>
                <a:ext uri="{FF2B5EF4-FFF2-40B4-BE49-F238E27FC236}">
                  <a16:creationId xmlns:a16="http://schemas.microsoft.com/office/drawing/2014/main" id="{93EAB0EC-C3CB-47E6-9B3B-71B8584055DA}"/>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2" name="line and dot 25">
              <a:extLst>
                <a:ext uri="{FF2B5EF4-FFF2-40B4-BE49-F238E27FC236}">
                  <a16:creationId xmlns:a16="http://schemas.microsoft.com/office/drawing/2014/main" id="{CC1A943B-5E19-4E85-8B9F-4A27BB30FDA4}"/>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solidFill>
                <a:srgbClr val="9F361D"/>
              </a:solid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Box 3rd Floor" descr="3rd FLOOR: &#10;Large terrace finished in cool grey for the perfect neutral effect">
            <a:extLst>
              <a:ext uri="{FF2B5EF4-FFF2-40B4-BE49-F238E27FC236}">
                <a16:creationId xmlns:a16="http://schemas.microsoft.com/office/drawing/2014/main" id="{7EF3B4B3-FB3D-4E7E-80AF-055BB0C8F0D2}"/>
              </a:ext>
            </a:extLst>
          </p:cNvPr>
          <p:cNvSpPr txBox="1"/>
          <p:nvPr/>
        </p:nvSpPr>
        <p:spPr>
          <a:xfrm>
            <a:off x="8212587" y="1935057"/>
            <a:ext cx="3528000" cy="2308324"/>
          </a:xfrm>
          <a:prstGeom prst="rect">
            <a:avLst/>
          </a:prstGeom>
          <a:noFill/>
        </p:spPr>
        <p:txBody>
          <a:bodyPr wrap="square" rtlCol="0">
            <a:spAutoFit/>
          </a:bodyPr>
          <a:lstStyle/>
          <a:p>
            <a:pPr algn="ctr">
              <a:spcAft>
                <a:spcPts val="600"/>
              </a:spcAft>
            </a:pPr>
            <a:r>
              <a:rPr lang="en-US" altLang="ko-KR" dirty="0">
                <a:solidFill>
                  <a:schemeClr val="bg1"/>
                </a:solidFill>
              </a:rPr>
              <a:t>A 12.3 megapixel Sony IMX477R sensor on the Raspberry Pi High Quality Camera offers significantly more pixels than the 8-MP Pi Camera V2, the previous first-party module which will remain on sale.</a:t>
            </a:r>
            <a:endParaRPr lang="en-US" sz="1600" dirty="0">
              <a:solidFill>
                <a:schemeClr val="bg1"/>
              </a:solidFill>
              <a:latin typeface="Century Gothic" panose="020B0502020202020204" pitchFamily="34" charset="0"/>
            </a:endParaRPr>
          </a:p>
        </p:txBody>
      </p:sp>
      <p:sp>
        <p:nvSpPr>
          <p:cNvPr id="19" name="TextBox Roof" descr="ROOF: &#10;Stepped rear design offers attractive viewing profile">
            <a:extLst>
              <a:ext uri="{FF2B5EF4-FFF2-40B4-BE49-F238E27FC236}">
                <a16:creationId xmlns:a16="http://schemas.microsoft.com/office/drawing/2014/main" id="{66612101-C7BF-4702-8E02-EFE68AC5CD53}"/>
              </a:ext>
            </a:extLst>
          </p:cNvPr>
          <p:cNvSpPr txBox="1"/>
          <p:nvPr/>
        </p:nvSpPr>
        <p:spPr>
          <a:xfrm>
            <a:off x="8212587" y="1107568"/>
            <a:ext cx="3528000" cy="584775"/>
          </a:xfrm>
          <a:prstGeom prst="rect">
            <a:avLst/>
          </a:prstGeom>
          <a:noFill/>
        </p:spPr>
        <p:txBody>
          <a:bodyPr wrap="square" rtlCol="0">
            <a:spAutoFit/>
          </a:bodyPr>
          <a:lstStyle/>
          <a:p>
            <a:pPr algn="ctr">
              <a:spcAft>
                <a:spcPts val="600"/>
              </a:spcAft>
            </a:pPr>
            <a:r>
              <a:rPr lang="en-US" sz="3200" b="1" dirty="0">
                <a:solidFill>
                  <a:schemeClr val="bg1"/>
                </a:solidFill>
                <a:latin typeface="Century Gothic" panose="020B0502020202020204" pitchFamily="34" charset="0"/>
              </a:rPr>
              <a:t>Camara sensor</a:t>
            </a:r>
          </a:p>
        </p:txBody>
      </p:sp>
      <p:pic>
        <p:nvPicPr>
          <p:cNvPr id="3" name="Picture 2">
            <a:extLst>
              <a:ext uri="{FF2B5EF4-FFF2-40B4-BE49-F238E27FC236}">
                <a16:creationId xmlns:a16="http://schemas.microsoft.com/office/drawing/2014/main" id="{1274FA2D-B4B3-6304-E810-76C4DEA02691}"/>
              </a:ext>
            </a:extLst>
          </p:cNvPr>
          <p:cNvPicPr>
            <a:picLocks noChangeAspect="1"/>
          </p:cNvPicPr>
          <p:nvPr/>
        </p:nvPicPr>
        <p:blipFill>
          <a:blip r:embed="rId10"/>
          <a:stretch>
            <a:fillRect/>
          </a:stretch>
        </p:blipFill>
        <p:spPr>
          <a:xfrm>
            <a:off x="4945225" y="308263"/>
            <a:ext cx="244188" cy="244188"/>
          </a:xfrm>
          <a:prstGeom prst="rect">
            <a:avLst/>
          </a:prstGeom>
        </p:spPr>
      </p:pic>
      <p:pic>
        <p:nvPicPr>
          <p:cNvPr id="23" name="Picture 22">
            <a:extLst>
              <a:ext uri="{FF2B5EF4-FFF2-40B4-BE49-F238E27FC236}">
                <a16:creationId xmlns:a16="http://schemas.microsoft.com/office/drawing/2014/main" id="{8216D45A-8AB6-1258-230C-D25FB3B09A4A}"/>
              </a:ext>
            </a:extLst>
          </p:cNvPr>
          <p:cNvPicPr>
            <a:picLocks noChangeAspect="1"/>
          </p:cNvPicPr>
          <p:nvPr/>
        </p:nvPicPr>
        <p:blipFill>
          <a:blip r:embed="rId11"/>
          <a:stretch>
            <a:fillRect/>
          </a:stretch>
        </p:blipFill>
        <p:spPr>
          <a:xfrm>
            <a:off x="3811574" y="2307884"/>
            <a:ext cx="211015" cy="198249"/>
          </a:xfrm>
          <a:prstGeom prst="rect">
            <a:avLst/>
          </a:prstGeom>
        </p:spPr>
      </p:pic>
      <p:pic>
        <p:nvPicPr>
          <p:cNvPr id="26" name="Picture 25">
            <a:extLst>
              <a:ext uri="{FF2B5EF4-FFF2-40B4-BE49-F238E27FC236}">
                <a16:creationId xmlns:a16="http://schemas.microsoft.com/office/drawing/2014/main" id="{F8C69DAB-3DD1-5C9F-AADF-2DDD6FB35785}"/>
              </a:ext>
            </a:extLst>
          </p:cNvPr>
          <p:cNvPicPr>
            <a:picLocks noChangeAspect="1"/>
          </p:cNvPicPr>
          <p:nvPr/>
        </p:nvPicPr>
        <p:blipFill>
          <a:blip r:embed="rId10"/>
          <a:stretch>
            <a:fillRect/>
          </a:stretch>
        </p:blipFill>
        <p:spPr>
          <a:xfrm>
            <a:off x="6803568" y="3624950"/>
            <a:ext cx="244188" cy="244188"/>
          </a:xfrm>
          <a:prstGeom prst="rect">
            <a:avLst/>
          </a:prstGeom>
        </p:spPr>
      </p:pic>
      <p:pic>
        <p:nvPicPr>
          <p:cNvPr id="27" name="Picture 26">
            <a:extLst>
              <a:ext uri="{FF2B5EF4-FFF2-40B4-BE49-F238E27FC236}">
                <a16:creationId xmlns:a16="http://schemas.microsoft.com/office/drawing/2014/main" id="{0128EE55-6B3B-0D03-BB13-714359D5A0A6}"/>
              </a:ext>
            </a:extLst>
          </p:cNvPr>
          <p:cNvPicPr>
            <a:picLocks noChangeAspect="1"/>
          </p:cNvPicPr>
          <p:nvPr/>
        </p:nvPicPr>
        <p:blipFill>
          <a:blip r:embed="rId12"/>
          <a:stretch>
            <a:fillRect/>
          </a:stretch>
        </p:blipFill>
        <p:spPr>
          <a:xfrm>
            <a:off x="4163725" y="4986738"/>
            <a:ext cx="1562999" cy="1562999"/>
          </a:xfrm>
          <a:prstGeom prst="rect">
            <a:avLst/>
          </a:prstGeom>
        </p:spPr>
      </p:pic>
    </p:spTree>
    <p:extLst>
      <p:ext uri="{BB962C8B-B14F-4D97-AF65-F5344CB8AC3E}">
        <p14:creationId xmlns:p14="http://schemas.microsoft.com/office/powerpoint/2010/main" val="2940096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left)">
                                      <p:cBhvr>
                                        <p:cTn id="7" dur="250"/>
                                        <p:tgtEl>
                                          <p:spTgt spid="19">
                                            <p:txEl>
                                              <p:pRg st="0" end="0"/>
                                            </p:txEl>
                                          </p:spTgt>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1000"/>
                                        <p:tgtEl>
                                          <p:spTgt spid="10"/>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wipe(left)">
                                      <p:cBhvr>
                                        <p:cTn id="15" dur="10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14061-10C2-480C-9E48-32A10EE09CE1}"/>
              </a:ext>
            </a:extLst>
          </p:cNvPr>
          <p:cNvSpPr>
            <a:spLocks noGrp="1"/>
          </p:cNvSpPr>
          <p:nvPr>
            <p:ph type="title"/>
          </p:nvPr>
        </p:nvSpPr>
        <p:spPr/>
        <p:txBody>
          <a:bodyPr>
            <a:normAutofit/>
          </a:bodyPr>
          <a:lstStyle/>
          <a:p>
            <a:r>
              <a:rPr lang="en-US" b="1" dirty="0"/>
              <a:t>                                    LED Sensors</a:t>
            </a:r>
          </a:p>
        </p:txBody>
      </p:sp>
      <mc:AlternateContent xmlns:mc="http://schemas.openxmlformats.org/markup-compatibility/2006">
        <mc:Choice xmlns:am3d="http://schemas.microsoft.com/office/drawing/2017/model3d" Requires="am3d">
          <p:graphicFrame>
            <p:nvGraphicFramePr>
              <p:cNvPr id="6" name="3D Model 2nd Floor Top Side" descr="Top Side view of the 2nd Floor 3D Floorplan">
                <a:extLst>
                  <a:ext uri="{FF2B5EF4-FFF2-40B4-BE49-F238E27FC236}">
                    <a16:creationId xmlns:a16="http://schemas.microsoft.com/office/drawing/2014/main" id="{A2149ABF-6CB4-4BA2-915C-EA4A3939114F}"/>
                  </a:ext>
                </a:extLst>
              </p:cNvPr>
              <p:cNvGraphicFramePr>
                <a:graphicFrameLocks noChangeAspect="1"/>
              </p:cNvGraphicFramePr>
              <p:nvPr>
                <p:extLst>
                  <p:ext uri="{D42A27DB-BD31-4B8C-83A1-F6EECF244321}">
                    <p14:modId xmlns:p14="http://schemas.microsoft.com/office/powerpoint/2010/main" val="1595842530"/>
                  </p:ext>
                </p:extLst>
              </p:nvPr>
            </p:nvGraphicFramePr>
            <p:xfrm rot="16200000">
              <a:off x="1767757" y="-133116"/>
              <a:ext cx="5576481" cy="8028000"/>
            </p:xfrm>
            <a:graphic>
              <a:graphicData uri="http://schemas.microsoft.com/office/drawing/2017/model3d">
                <am3d:model3d r:embed="rId2">
                  <am3d:spPr>
                    <a:xfrm rot="16200000">
                      <a:off x="0" y="0"/>
                      <a:ext cx="5576481" cy="8028000"/>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3"/>
                  </am3d:raster>
                  <am3d:objViewport viewportSz="101094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nd Floor Top Side" descr="Top Side view of the 2nd Floor 3D Floorplan">
                <a:extLst>
                  <a:ext uri="{FF2B5EF4-FFF2-40B4-BE49-F238E27FC236}">
                    <a16:creationId xmlns:a16="http://schemas.microsoft.com/office/drawing/2014/main" id="{A2149ABF-6CB4-4BA2-915C-EA4A3939114F}"/>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1767757" y="-133116"/>
                <a:ext cx="5576481" cy="8028000"/>
              </a:xfrm>
              <a:prstGeom prst="rect">
                <a:avLst/>
              </a:prstGeom>
            </p:spPr>
          </p:pic>
        </mc:Fallback>
      </mc:AlternateContent>
      <p:sp>
        <p:nvSpPr>
          <p:cNvPr id="4" name="Text Placeholder 3">
            <a:extLst>
              <a:ext uri="{FF2B5EF4-FFF2-40B4-BE49-F238E27FC236}">
                <a16:creationId xmlns:a16="http://schemas.microsoft.com/office/drawing/2014/main" id="{FC55D291-9B97-44CD-95FC-2E27A618F178}"/>
              </a:ext>
            </a:extLst>
          </p:cNvPr>
          <p:cNvSpPr>
            <a:spLocks noGrp="1"/>
          </p:cNvSpPr>
          <p:nvPr>
            <p:ph type="body" sz="half" idx="2"/>
          </p:nvPr>
        </p:nvSpPr>
        <p:spPr/>
        <p:txBody>
          <a:bodyPr/>
          <a:lstStyle/>
          <a:p>
            <a:r>
              <a:rPr lang="en-US" altLang="ko-KR" dirty="0"/>
              <a:t>In addition to emitting light, an LED can be used as a photodiode light sensor / detector. This capability may be used in a variety of applications including ambient light level sensor and bidirectional communications.</a:t>
            </a:r>
            <a:endParaRPr lang="en-US" dirty="0">
              <a:solidFill>
                <a:schemeClr val="bg1"/>
              </a:solidFill>
              <a:latin typeface="Century Gothic" panose="020B0502020202020204" pitchFamily="34" charset="0"/>
            </a:endParaRPr>
          </a:p>
        </p:txBody>
      </p:sp>
      <p:sp>
        <p:nvSpPr>
          <p:cNvPr id="9" name="TextBox 1st Floor">
            <a:extLst>
              <a:ext uri="{FF2B5EF4-FFF2-40B4-BE49-F238E27FC236}">
                <a16:creationId xmlns:a16="http://schemas.microsoft.com/office/drawing/2014/main" id="{3C483687-4D21-423B-A173-352D8347504E}"/>
              </a:ext>
              <a:ext uri="{C183D7F6-B498-43B3-948B-1728B52AA6E4}">
                <adec:decorative xmlns:adec="http://schemas.microsoft.com/office/drawing/2017/decorative" val="1"/>
              </a:ext>
            </a:extLst>
          </p:cNvPr>
          <p:cNvSpPr txBox="1"/>
          <p:nvPr/>
        </p:nvSpPr>
        <p:spPr>
          <a:xfrm>
            <a:off x="13825728" y="1828800"/>
            <a:ext cx="947567" cy="369332"/>
          </a:xfrm>
          <a:prstGeom prst="rect">
            <a:avLst/>
          </a:prstGeom>
          <a:noFill/>
        </p:spPr>
        <p:txBody>
          <a:bodyPr wrap="none" rtlCol="0">
            <a:spAutoFit/>
          </a:bodyPr>
          <a:lstStyle/>
          <a:p>
            <a:r>
              <a:rPr lang="en-US" dirty="0"/>
              <a:t>1</a:t>
            </a:r>
            <a:r>
              <a:rPr lang="en-US" baseline="30000" dirty="0"/>
              <a:t>st</a:t>
            </a:r>
            <a:r>
              <a:rPr lang="en-US" dirty="0"/>
              <a:t> Floor</a:t>
            </a:r>
          </a:p>
        </p:txBody>
      </p:sp>
      <mc:AlternateContent xmlns:mc="http://schemas.openxmlformats.org/markup-compatibility/2006">
        <mc:Choice xmlns:am3d="http://schemas.microsoft.com/office/drawing/2017/model3d" Requires="am3d">
          <p:graphicFrame>
            <p:nvGraphicFramePr>
              <p:cNvPr id="5" name="3D Model 1st Floor">
                <a:extLst>
                  <a:ext uri="{FF2B5EF4-FFF2-40B4-BE49-F238E27FC236}">
                    <a16:creationId xmlns:a16="http://schemas.microsoft.com/office/drawing/2014/main" id="{B4229CA0-4338-4AAB-AC89-ED1F4CC6FEC1}"/>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255625085"/>
                  </p:ext>
                </p:extLst>
              </p:nvPr>
            </p:nvGraphicFramePr>
            <p:xfrm>
              <a:off x="12685638" y="2294964"/>
              <a:ext cx="3003700" cy="4309365"/>
            </p:xfrm>
            <a:graphic>
              <a:graphicData uri="http://schemas.microsoft.com/office/drawing/2017/model3d">
                <am3d:model3d r:embed="rId4">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5"/>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1st Floor">
                <a:extLst>
                  <a:ext uri="{FF2B5EF4-FFF2-40B4-BE49-F238E27FC236}">
                    <a16:creationId xmlns:a16="http://schemas.microsoft.com/office/drawing/2014/main" id="{B4229CA0-4338-4AAB-AC89-ED1F4CC6FE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12685638" y="2294964"/>
                <a:ext cx="3003700" cy="4309365"/>
              </a:xfrm>
              <a:prstGeom prst="rect">
                <a:avLst/>
              </a:prstGeom>
            </p:spPr>
          </p:pic>
        </mc:Fallback>
      </mc:AlternateContent>
      <p:sp>
        <p:nvSpPr>
          <p:cNvPr id="11" name="TextBox Roof2">
            <a:extLst>
              <a:ext uri="{FF2B5EF4-FFF2-40B4-BE49-F238E27FC236}">
                <a16:creationId xmlns:a16="http://schemas.microsoft.com/office/drawing/2014/main" id="{DBD507D1-D5A0-4A95-92F0-49FD6552FECA}"/>
              </a:ext>
              <a:ext uri="{C183D7F6-B498-43B3-948B-1728B52AA6E4}">
                <adec:decorative xmlns:adec="http://schemas.microsoft.com/office/drawing/2017/decorative" val="1"/>
              </a:ext>
            </a:extLst>
          </p:cNvPr>
          <p:cNvSpPr txBox="1"/>
          <p:nvPr/>
        </p:nvSpPr>
        <p:spPr>
          <a:xfrm>
            <a:off x="5425440" y="-926592"/>
            <a:ext cx="619144"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10" name="3D Model Roof">
                <a:extLst>
                  <a:ext uri="{FF2B5EF4-FFF2-40B4-BE49-F238E27FC236}">
                    <a16:creationId xmlns:a16="http://schemas.microsoft.com/office/drawing/2014/main" id="{52BF7531-1E2C-4E02-8E7B-327CFE247EB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46784339"/>
                  </p:ext>
                </p:extLst>
              </p:nvPr>
            </p:nvGraphicFramePr>
            <p:xfrm>
              <a:off x="783824" y="-1449970"/>
              <a:ext cx="4073917" cy="1233208"/>
            </p:xfrm>
            <a:graphic>
              <a:graphicData uri="http://schemas.microsoft.com/office/drawing/2017/model3d">
                <am3d:model3d r:embed="rId6">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3"/>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Roof">
                <a:extLst>
                  <a:ext uri="{FF2B5EF4-FFF2-40B4-BE49-F238E27FC236}">
                    <a16:creationId xmlns:a16="http://schemas.microsoft.com/office/drawing/2014/main" id="{52BF7531-1E2C-4E02-8E7B-327CFE247E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783824" y="-1449970"/>
                <a:ext cx="4073917" cy="1233208"/>
              </a:xfrm>
              <a:prstGeom prst="rect">
                <a:avLst/>
              </a:prstGeom>
            </p:spPr>
          </p:pic>
        </mc:Fallback>
      </mc:AlternateContent>
      <p:pic>
        <p:nvPicPr>
          <p:cNvPr id="3" name="Picture 2">
            <a:extLst>
              <a:ext uri="{FF2B5EF4-FFF2-40B4-BE49-F238E27FC236}">
                <a16:creationId xmlns:a16="http://schemas.microsoft.com/office/drawing/2014/main" id="{2292137B-64B4-31B3-E01C-E7A21D1F60BE}"/>
              </a:ext>
            </a:extLst>
          </p:cNvPr>
          <p:cNvPicPr>
            <a:picLocks noChangeAspect="1"/>
          </p:cNvPicPr>
          <p:nvPr/>
        </p:nvPicPr>
        <p:blipFill>
          <a:blip r:embed="rId7"/>
          <a:stretch>
            <a:fillRect/>
          </a:stretch>
        </p:blipFill>
        <p:spPr>
          <a:xfrm>
            <a:off x="1567830" y="1828800"/>
            <a:ext cx="1274303" cy="1441974"/>
          </a:xfrm>
          <a:prstGeom prst="rect">
            <a:avLst/>
          </a:prstGeom>
        </p:spPr>
      </p:pic>
      <p:pic>
        <p:nvPicPr>
          <p:cNvPr id="13" name="Picture 12">
            <a:extLst>
              <a:ext uri="{FF2B5EF4-FFF2-40B4-BE49-F238E27FC236}">
                <a16:creationId xmlns:a16="http://schemas.microsoft.com/office/drawing/2014/main" id="{C6BA9DC6-5F9F-019C-6947-32EF8899E36C}"/>
              </a:ext>
            </a:extLst>
          </p:cNvPr>
          <p:cNvPicPr>
            <a:picLocks noChangeAspect="1"/>
          </p:cNvPicPr>
          <p:nvPr/>
        </p:nvPicPr>
        <p:blipFill>
          <a:blip r:embed="rId8"/>
          <a:stretch>
            <a:fillRect/>
          </a:stretch>
        </p:blipFill>
        <p:spPr>
          <a:xfrm>
            <a:off x="8996142" y="4892040"/>
            <a:ext cx="2653861" cy="1637930"/>
          </a:xfrm>
          <a:prstGeom prst="rect">
            <a:avLst/>
          </a:prstGeom>
        </p:spPr>
      </p:pic>
    </p:spTree>
    <p:extLst>
      <p:ext uri="{BB962C8B-B14F-4D97-AF65-F5344CB8AC3E}">
        <p14:creationId xmlns:p14="http://schemas.microsoft.com/office/powerpoint/2010/main" val="588867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osario Theme">
  <a:themeElements>
    <a:clrScheme name="Rosario">
      <a:dk1>
        <a:sysClr val="windowText" lastClr="000000"/>
      </a:dk1>
      <a:lt1>
        <a:sysClr val="window" lastClr="FFFFFF"/>
      </a:lt1>
      <a:dk2>
        <a:srgbClr val="060606"/>
      </a:dk2>
      <a:lt2>
        <a:srgbClr val="C7C9D1"/>
      </a:lt2>
      <a:accent1>
        <a:srgbClr val="D24726"/>
      </a:accent1>
      <a:accent2>
        <a:srgbClr val="9F361D"/>
      </a:accent2>
      <a:accent3>
        <a:srgbClr val="F2F2F2"/>
      </a:accent3>
      <a:accent4>
        <a:srgbClr val="FFC000"/>
      </a:accent4>
      <a:accent5>
        <a:srgbClr val="A5A5A5"/>
      </a:accent5>
      <a:accent6>
        <a:srgbClr val="595959"/>
      </a:accent6>
      <a:hlink>
        <a:srgbClr val="FFC000"/>
      </a:hlink>
      <a:folHlink>
        <a:srgbClr val="75271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11224_win32_fixed" id="{F3CBAD3C-0BFA-4F41-889C-F334334FA368}" vid="{BE306DD3-F16C-40F8-ABA8-A506293E34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4A3935-F2D1-4AFC-B060-5D489455E5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7393E1-D94F-45F7-B11F-B76D0E34086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CEBB156A-0516-4A61-92E2-E4614AB445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Fabrikam Residences - The ultimate in modern living</Template>
  <TotalTime>733</TotalTime>
  <Words>467</Words>
  <Application>Microsoft Office PowerPoint</Application>
  <PresentationFormat>Widescreen</PresentationFormat>
  <Paragraphs>38</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Century Gothic</vt:lpstr>
      <vt:lpstr>Wingdings</vt:lpstr>
      <vt:lpstr>Rosario Theme</vt:lpstr>
      <vt:lpstr>Smart Home Project</vt:lpstr>
      <vt:lpstr>                        Contents</vt:lpstr>
      <vt:lpstr>                   humidity and temperature sensor</vt:lpstr>
      <vt:lpstr>                               Flame sensor</vt:lpstr>
      <vt:lpstr>                            Buzzer Sensor</vt:lpstr>
      <vt:lpstr>PowerPoint Presentation</vt:lpstr>
      <vt:lpstr>PowerPoint Presentation</vt:lpstr>
      <vt:lpstr>PowerPoint Presentation</vt:lpstr>
      <vt:lpstr>                                    LED Sensors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Smart Home Project</dc:title>
  <dc:creator>Akbarjon Abdulkhamidov</dc:creator>
  <cp:lastModifiedBy>배피</cp:lastModifiedBy>
  <cp:revision>8</cp:revision>
  <dcterms:created xsi:type="dcterms:W3CDTF">2022-05-10T13:18:20Z</dcterms:created>
  <dcterms:modified xsi:type="dcterms:W3CDTF">2022-06-12T09:21:22Z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